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559" r:id="rId2"/>
    <p:sldId id="4458" r:id="rId3"/>
    <p:sldId id="4459" r:id="rId4"/>
    <p:sldId id="4463" r:id="rId5"/>
    <p:sldId id="4464" r:id="rId6"/>
    <p:sldId id="34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0492F2-F9F7-4F25-81F7-EB5E429A5A19}" v="14" dt="2021-03-11T07:45:26.4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Болд Баатар" userId="34cfa5c6-3b5d-4972-bb2c-a93ac8b8b769" providerId="ADAL" clId="{280492F2-F9F7-4F25-81F7-EB5E429A5A19}"/>
    <pc:docChg chg="undo custSel modSld">
      <pc:chgData name="Болд Баатар" userId="34cfa5c6-3b5d-4972-bb2c-a93ac8b8b769" providerId="ADAL" clId="{280492F2-F9F7-4F25-81F7-EB5E429A5A19}" dt="2021-03-11T07:45:29.612" v="226" actId="1076"/>
      <pc:docMkLst>
        <pc:docMk/>
      </pc:docMkLst>
      <pc:sldChg chg="modSp mod">
        <pc:chgData name="Болд Баатар" userId="34cfa5c6-3b5d-4972-bb2c-a93ac8b8b769" providerId="ADAL" clId="{280492F2-F9F7-4F25-81F7-EB5E429A5A19}" dt="2021-03-11T07:36:57.267" v="58" actId="20577"/>
        <pc:sldMkLst>
          <pc:docMk/>
          <pc:sldMk cId="75954123" sldId="3559"/>
        </pc:sldMkLst>
        <pc:spChg chg="mod">
          <ac:chgData name="Болд Баатар" userId="34cfa5c6-3b5d-4972-bb2c-a93ac8b8b769" providerId="ADAL" clId="{280492F2-F9F7-4F25-81F7-EB5E429A5A19}" dt="2021-03-11T07:36:49.437" v="55" actId="1076"/>
          <ac:spMkLst>
            <pc:docMk/>
            <pc:sldMk cId="75954123" sldId="3559"/>
            <ac:spMk id="3" creationId="{C33346C5-D0FC-471F-9FC3-752A8C88F606}"/>
          </ac:spMkLst>
        </pc:spChg>
        <pc:spChg chg="mod">
          <ac:chgData name="Болд Баатар" userId="34cfa5c6-3b5d-4972-bb2c-a93ac8b8b769" providerId="ADAL" clId="{280492F2-F9F7-4F25-81F7-EB5E429A5A19}" dt="2021-03-11T07:36:57.267" v="58" actId="20577"/>
          <ac:spMkLst>
            <pc:docMk/>
            <pc:sldMk cId="75954123" sldId="3559"/>
            <ac:spMk id="4" creationId="{9EBE708E-1B6A-4062-935A-95E851442630}"/>
          </ac:spMkLst>
        </pc:spChg>
      </pc:sldChg>
      <pc:sldChg chg="modSp mod">
        <pc:chgData name="Болд Баатар" userId="34cfa5c6-3b5d-4972-bb2c-a93ac8b8b769" providerId="ADAL" clId="{280492F2-F9F7-4F25-81F7-EB5E429A5A19}" dt="2021-03-11T07:40:49.124" v="152" actId="122"/>
        <pc:sldMkLst>
          <pc:docMk/>
          <pc:sldMk cId="281467303" sldId="4458"/>
        </pc:sldMkLst>
        <pc:spChg chg="mod">
          <ac:chgData name="Болд Баатар" userId="34cfa5c6-3b5d-4972-bb2c-a93ac8b8b769" providerId="ADAL" clId="{280492F2-F9F7-4F25-81F7-EB5E429A5A19}" dt="2021-03-11T07:39:12.345" v="118" actId="14100"/>
          <ac:spMkLst>
            <pc:docMk/>
            <pc:sldMk cId="281467303" sldId="4458"/>
            <ac:spMk id="2" creationId="{B8A7620C-B9A7-4887-B59B-48DF9F3B1AB3}"/>
          </ac:spMkLst>
        </pc:spChg>
        <pc:spChg chg="mod">
          <ac:chgData name="Болд Баатар" userId="34cfa5c6-3b5d-4972-bb2c-a93ac8b8b769" providerId="ADAL" clId="{280492F2-F9F7-4F25-81F7-EB5E429A5A19}" dt="2021-03-11T07:40:49.124" v="152" actId="122"/>
          <ac:spMkLst>
            <pc:docMk/>
            <pc:sldMk cId="281467303" sldId="4458"/>
            <ac:spMk id="6" creationId="{95C4EF46-59FA-4AFA-8601-6EAB169709CD}"/>
          </ac:spMkLst>
        </pc:spChg>
        <pc:spChg chg="mod">
          <ac:chgData name="Болд Баатар" userId="34cfa5c6-3b5d-4972-bb2c-a93ac8b8b769" providerId="ADAL" clId="{280492F2-F9F7-4F25-81F7-EB5E429A5A19}" dt="2021-03-11T07:38:34.860" v="106" actId="207"/>
          <ac:spMkLst>
            <pc:docMk/>
            <pc:sldMk cId="281467303" sldId="4458"/>
            <ac:spMk id="7" creationId="{88897BC1-227C-47DC-A7BE-3FAF996D06EB}"/>
          </ac:spMkLst>
        </pc:spChg>
        <pc:spChg chg="mod">
          <ac:chgData name="Болд Баатар" userId="34cfa5c6-3b5d-4972-bb2c-a93ac8b8b769" providerId="ADAL" clId="{280492F2-F9F7-4F25-81F7-EB5E429A5A19}" dt="2021-03-11T07:38:51.642" v="112" actId="14100"/>
          <ac:spMkLst>
            <pc:docMk/>
            <pc:sldMk cId="281467303" sldId="4458"/>
            <ac:spMk id="8" creationId="{A96E811B-2E73-4548-88CF-DCDE37B3F14F}"/>
          </ac:spMkLst>
        </pc:spChg>
        <pc:spChg chg="mod">
          <ac:chgData name="Болд Баатар" userId="34cfa5c6-3b5d-4972-bb2c-a93ac8b8b769" providerId="ADAL" clId="{280492F2-F9F7-4F25-81F7-EB5E429A5A19}" dt="2021-03-11T07:38:48.843" v="111" actId="14100"/>
          <ac:spMkLst>
            <pc:docMk/>
            <pc:sldMk cId="281467303" sldId="4458"/>
            <ac:spMk id="10" creationId="{6AAF27B4-F990-4FAD-88E3-5D65BE92909C}"/>
          </ac:spMkLst>
        </pc:spChg>
        <pc:spChg chg="mod">
          <ac:chgData name="Болд Баатар" userId="34cfa5c6-3b5d-4972-bb2c-a93ac8b8b769" providerId="ADAL" clId="{280492F2-F9F7-4F25-81F7-EB5E429A5A19}" dt="2021-03-11T07:40:32.915" v="149" actId="1035"/>
          <ac:spMkLst>
            <pc:docMk/>
            <pc:sldMk cId="281467303" sldId="4458"/>
            <ac:spMk id="11" creationId="{853B0CE5-4D3F-4C4D-AE71-FA78CFA1BF4A}"/>
          </ac:spMkLst>
        </pc:spChg>
        <pc:spChg chg="mod">
          <ac:chgData name="Болд Баатар" userId="34cfa5c6-3b5d-4972-bb2c-a93ac8b8b769" providerId="ADAL" clId="{280492F2-F9F7-4F25-81F7-EB5E429A5A19}" dt="2021-03-11T07:39:00.634" v="116" actId="122"/>
          <ac:spMkLst>
            <pc:docMk/>
            <pc:sldMk cId="281467303" sldId="4458"/>
            <ac:spMk id="16" creationId="{D49C0FC9-6939-445A-AE13-B6B512B8F6A8}"/>
          </ac:spMkLst>
        </pc:spChg>
        <pc:spChg chg="mod">
          <ac:chgData name="Болд Баатар" userId="34cfa5c6-3b5d-4972-bb2c-a93ac8b8b769" providerId="ADAL" clId="{280492F2-F9F7-4F25-81F7-EB5E429A5A19}" dt="2021-03-11T07:39:04.338" v="117" actId="14100"/>
          <ac:spMkLst>
            <pc:docMk/>
            <pc:sldMk cId="281467303" sldId="4458"/>
            <ac:spMk id="17" creationId="{FAC73AA1-83EB-41AC-B68F-70CFA61C7D70}"/>
          </ac:spMkLst>
        </pc:spChg>
        <pc:picChg chg="mod">
          <ac:chgData name="Болд Баатар" userId="34cfa5c6-3b5d-4972-bb2c-a93ac8b8b769" providerId="ADAL" clId="{280492F2-F9F7-4F25-81F7-EB5E429A5A19}" dt="2021-03-11T07:39:24.183" v="122" actId="14100"/>
          <ac:picMkLst>
            <pc:docMk/>
            <pc:sldMk cId="281467303" sldId="4458"/>
            <ac:picMk id="4" creationId="{D5029ED3-9095-42FB-9A76-BCC05910D68F}"/>
          </ac:picMkLst>
        </pc:picChg>
        <pc:picChg chg="mod">
          <ac:chgData name="Болд Баатар" userId="34cfa5c6-3b5d-4972-bb2c-a93ac8b8b769" providerId="ADAL" clId="{280492F2-F9F7-4F25-81F7-EB5E429A5A19}" dt="2021-03-11T07:38:34.860" v="106" actId="207"/>
          <ac:picMkLst>
            <pc:docMk/>
            <pc:sldMk cId="281467303" sldId="4458"/>
            <ac:picMk id="5" creationId="{88124DE6-60F3-48EE-9FF0-2DB3C4BBBDFC}"/>
          </ac:picMkLst>
        </pc:picChg>
        <pc:picChg chg="mod">
          <ac:chgData name="Болд Баатар" userId="34cfa5c6-3b5d-4972-bb2c-a93ac8b8b769" providerId="ADAL" clId="{280492F2-F9F7-4F25-81F7-EB5E429A5A19}" dt="2021-03-11T07:39:16.679" v="119" actId="14100"/>
          <ac:picMkLst>
            <pc:docMk/>
            <pc:sldMk cId="281467303" sldId="4458"/>
            <ac:picMk id="15" creationId="{3FC8F8F0-7018-427D-AF18-1EAC22F61918}"/>
          </ac:picMkLst>
        </pc:picChg>
        <pc:picChg chg="mod">
          <ac:chgData name="Болд Баатар" userId="34cfa5c6-3b5d-4972-bb2c-a93ac8b8b769" providerId="ADAL" clId="{280492F2-F9F7-4F25-81F7-EB5E429A5A19}" dt="2021-03-11T07:38:34.860" v="106" actId="207"/>
          <ac:picMkLst>
            <pc:docMk/>
            <pc:sldMk cId="281467303" sldId="4458"/>
            <ac:picMk id="3074" creationId="{25A8553B-A82E-45D6-9F07-6702F3F7B9A3}"/>
          </ac:picMkLst>
        </pc:picChg>
        <pc:cxnChg chg="mod">
          <ac:chgData name="Болд Баатар" userId="34cfa5c6-3b5d-4972-bb2c-a93ac8b8b769" providerId="ADAL" clId="{280492F2-F9F7-4F25-81F7-EB5E429A5A19}" dt="2021-03-11T07:40:31.045" v="146" actId="1035"/>
          <ac:cxnSpMkLst>
            <pc:docMk/>
            <pc:sldMk cId="281467303" sldId="4458"/>
            <ac:cxnSpMk id="12" creationId="{4AF3276F-C776-4083-A0DC-FB706F280521}"/>
          </ac:cxnSpMkLst>
        </pc:cxnChg>
        <pc:cxnChg chg="mod">
          <ac:chgData name="Болд Баатар" userId="34cfa5c6-3b5d-4972-bb2c-a93ac8b8b769" providerId="ADAL" clId="{280492F2-F9F7-4F25-81F7-EB5E429A5A19}" dt="2021-03-11T07:38:34.860" v="106" actId="207"/>
          <ac:cxnSpMkLst>
            <pc:docMk/>
            <pc:sldMk cId="281467303" sldId="4458"/>
            <ac:cxnSpMk id="18" creationId="{20755EA1-169C-484C-B693-3B857A5C749E}"/>
          </ac:cxnSpMkLst>
        </pc:cxnChg>
      </pc:sldChg>
      <pc:sldChg chg="modSp mod">
        <pc:chgData name="Болд Баатар" userId="34cfa5c6-3b5d-4972-bb2c-a93ac8b8b769" providerId="ADAL" clId="{280492F2-F9F7-4F25-81F7-EB5E429A5A19}" dt="2021-03-11T07:44:29.501" v="213" actId="1076"/>
        <pc:sldMkLst>
          <pc:docMk/>
          <pc:sldMk cId="2710096566" sldId="4459"/>
        </pc:sldMkLst>
        <pc:spChg chg="mod">
          <ac:chgData name="Болд Баатар" userId="34cfa5c6-3b5d-4972-bb2c-a93ac8b8b769" providerId="ADAL" clId="{280492F2-F9F7-4F25-81F7-EB5E429A5A19}" dt="2021-03-11T07:42:16.308" v="172" actId="14100"/>
          <ac:spMkLst>
            <pc:docMk/>
            <pc:sldMk cId="2710096566" sldId="4459"/>
            <ac:spMk id="2" creationId="{AD50B2BF-4FB3-4801-B1EE-17FFF25C363E}"/>
          </ac:spMkLst>
        </pc:spChg>
        <pc:spChg chg="mod">
          <ac:chgData name="Болд Баатар" userId="34cfa5c6-3b5d-4972-bb2c-a93ac8b8b769" providerId="ADAL" clId="{280492F2-F9F7-4F25-81F7-EB5E429A5A19}" dt="2021-03-11T07:42:26.756" v="175" actId="14100"/>
          <ac:spMkLst>
            <pc:docMk/>
            <pc:sldMk cId="2710096566" sldId="4459"/>
            <ac:spMk id="5" creationId="{8C0D21EE-71DC-4F8E-8942-DFB1337327A9}"/>
          </ac:spMkLst>
        </pc:spChg>
        <pc:spChg chg="mod">
          <ac:chgData name="Болд Баатар" userId="34cfa5c6-3b5d-4972-bb2c-a93ac8b8b769" providerId="ADAL" clId="{280492F2-F9F7-4F25-81F7-EB5E429A5A19}" dt="2021-03-11T07:43:35.127" v="190" actId="207"/>
          <ac:spMkLst>
            <pc:docMk/>
            <pc:sldMk cId="2710096566" sldId="4459"/>
            <ac:spMk id="33" creationId="{5B9C49E1-A0D5-4FCD-B1B6-F61046DC9068}"/>
          </ac:spMkLst>
        </pc:spChg>
        <pc:spChg chg="mod">
          <ac:chgData name="Болд Баатар" userId="34cfa5c6-3b5d-4972-bb2c-a93ac8b8b769" providerId="ADAL" clId="{280492F2-F9F7-4F25-81F7-EB5E429A5A19}" dt="2021-03-11T07:44:10.103" v="209" actId="6549"/>
          <ac:spMkLst>
            <pc:docMk/>
            <pc:sldMk cId="2710096566" sldId="4459"/>
            <ac:spMk id="39" creationId="{AB43EE73-EA53-454F-B982-817B056DDF8F}"/>
          </ac:spMkLst>
        </pc:spChg>
        <pc:spChg chg="mod">
          <ac:chgData name="Болд Баатар" userId="34cfa5c6-3b5d-4972-bb2c-a93ac8b8b769" providerId="ADAL" clId="{280492F2-F9F7-4F25-81F7-EB5E429A5A19}" dt="2021-03-11T07:42:34.525" v="178" actId="14100"/>
          <ac:spMkLst>
            <pc:docMk/>
            <pc:sldMk cId="2710096566" sldId="4459"/>
            <ac:spMk id="50" creationId="{F0A360C6-5B55-4BB5-8F35-BC6C2BB7ABBA}"/>
          </ac:spMkLst>
        </pc:spChg>
        <pc:spChg chg="mod">
          <ac:chgData name="Болд Баатар" userId="34cfa5c6-3b5d-4972-bb2c-a93ac8b8b769" providerId="ADAL" clId="{280492F2-F9F7-4F25-81F7-EB5E429A5A19}" dt="2021-03-11T07:41:01.416" v="155" actId="404"/>
          <ac:spMkLst>
            <pc:docMk/>
            <pc:sldMk cId="2710096566" sldId="4459"/>
            <ac:spMk id="55" creationId="{63A7A6A4-FA65-4516-BBD9-91EDAD028C7C}"/>
          </ac:spMkLst>
        </pc:spChg>
        <pc:spChg chg="mod">
          <ac:chgData name="Болд Баатар" userId="34cfa5c6-3b5d-4972-bb2c-a93ac8b8b769" providerId="ADAL" clId="{280492F2-F9F7-4F25-81F7-EB5E429A5A19}" dt="2021-03-11T07:42:31.915" v="177" actId="14100"/>
          <ac:spMkLst>
            <pc:docMk/>
            <pc:sldMk cId="2710096566" sldId="4459"/>
            <ac:spMk id="58" creationId="{4781DE40-E597-4A6F-8BC2-C65D69C1403C}"/>
          </ac:spMkLst>
        </pc:spChg>
        <pc:spChg chg="mod">
          <ac:chgData name="Болд Баатар" userId="34cfa5c6-3b5d-4972-bb2c-a93ac8b8b769" providerId="ADAL" clId="{280492F2-F9F7-4F25-81F7-EB5E429A5A19}" dt="2021-03-11T07:43:01.202" v="187" actId="14100"/>
          <ac:spMkLst>
            <pc:docMk/>
            <pc:sldMk cId="2710096566" sldId="4459"/>
            <ac:spMk id="64" creationId="{458EBCB5-893A-409E-BAE6-EB9110D31DC7}"/>
          </ac:spMkLst>
        </pc:spChg>
        <pc:spChg chg="mod">
          <ac:chgData name="Болд Баатар" userId="34cfa5c6-3b5d-4972-bb2c-a93ac8b8b769" providerId="ADAL" clId="{280492F2-F9F7-4F25-81F7-EB5E429A5A19}" dt="2021-03-11T07:44:25.301" v="211" actId="14100"/>
          <ac:spMkLst>
            <pc:docMk/>
            <pc:sldMk cId="2710096566" sldId="4459"/>
            <ac:spMk id="68" creationId="{3583E2F8-74D9-415F-B8B8-954A0F015218}"/>
          </ac:spMkLst>
        </pc:spChg>
        <pc:picChg chg="mod">
          <ac:chgData name="Болд Баатар" userId="34cfa5c6-3b5d-4972-bb2c-a93ac8b8b769" providerId="ADAL" clId="{280492F2-F9F7-4F25-81F7-EB5E429A5A19}" dt="2021-03-11T07:40:57.481" v="153" actId="1076"/>
          <ac:picMkLst>
            <pc:docMk/>
            <pc:sldMk cId="2710096566" sldId="4459"/>
            <ac:picMk id="27" creationId="{F8AA033D-509E-4110-804F-6BAFFD5A20C1}"/>
          </ac:picMkLst>
        </pc:picChg>
        <pc:cxnChg chg="mod">
          <ac:chgData name="Болд Баатар" userId="34cfa5c6-3b5d-4972-bb2c-a93ac8b8b769" providerId="ADAL" clId="{280492F2-F9F7-4F25-81F7-EB5E429A5A19}" dt="2021-03-11T07:44:29.501" v="213" actId="1076"/>
          <ac:cxnSpMkLst>
            <pc:docMk/>
            <pc:sldMk cId="2710096566" sldId="4459"/>
            <ac:cxnSpMk id="62" creationId="{2269974D-0781-44A4-BFAE-D5F8A4D0B9BD}"/>
          </ac:cxnSpMkLst>
        </pc:cxnChg>
      </pc:sldChg>
      <pc:sldChg chg="addSp delSp modSp mod">
        <pc:chgData name="Болд Баатар" userId="34cfa5c6-3b5d-4972-bb2c-a93ac8b8b769" providerId="ADAL" clId="{280492F2-F9F7-4F25-81F7-EB5E429A5A19}" dt="2021-03-11T07:45:29.612" v="226" actId="1076"/>
        <pc:sldMkLst>
          <pc:docMk/>
          <pc:sldMk cId="2348538042" sldId="4463"/>
        </pc:sldMkLst>
        <pc:spChg chg="mod">
          <ac:chgData name="Болд Баатар" userId="34cfa5c6-3b5d-4972-bb2c-a93ac8b8b769" providerId="ADAL" clId="{280492F2-F9F7-4F25-81F7-EB5E429A5A19}" dt="2021-03-11T07:45:06.567" v="221" actId="478"/>
          <ac:spMkLst>
            <pc:docMk/>
            <pc:sldMk cId="2348538042" sldId="4463"/>
            <ac:spMk id="6" creationId="{C4BE0B4E-DC37-4B74-A1BE-612E08BA9DC9}"/>
          </ac:spMkLst>
        </pc:spChg>
        <pc:spChg chg="mod">
          <ac:chgData name="Болд Баатар" userId="34cfa5c6-3b5d-4972-bb2c-a93ac8b8b769" providerId="ADAL" clId="{280492F2-F9F7-4F25-81F7-EB5E429A5A19}" dt="2021-03-11T07:45:06.567" v="221" actId="478"/>
          <ac:spMkLst>
            <pc:docMk/>
            <pc:sldMk cId="2348538042" sldId="4463"/>
            <ac:spMk id="7" creationId="{E76AE38E-0250-4420-8FF9-7CAEA62CD8C9}"/>
          </ac:spMkLst>
        </pc:spChg>
        <pc:spChg chg="mod">
          <ac:chgData name="Болд Баатар" userId="34cfa5c6-3b5d-4972-bb2c-a93ac8b8b769" providerId="ADAL" clId="{280492F2-F9F7-4F25-81F7-EB5E429A5A19}" dt="2021-03-11T07:45:06.567" v="221" actId="478"/>
          <ac:spMkLst>
            <pc:docMk/>
            <pc:sldMk cId="2348538042" sldId="4463"/>
            <ac:spMk id="8" creationId="{35FBB4C3-DE0A-42BB-8C14-0BD60FD695CC}"/>
          </ac:spMkLst>
        </pc:spChg>
        <pc:spChg chg="mod">
          <ac:chgData name="Болд Баатар" userId="34cfa5c6-3b5d-4972-bb2c-a93ac8b8b769" providerId="ADAL" clId="{280492F2-F9F7-4F25-81F7-EB5E429A5A19}" dt="2021-03-11T07:45:06.567" v="221" actId="478"/>
          <ac:spMkLst>
            <pc:docMk/>
            <pc:sldMk cId="2348538042" sldId="4463"/>
            <ac:spMk id="12" creationId="{70A8BF9A-EE1E-4BBF-A1A6-44BF4D62F4A9}"/>
          </ac:spMkLst>
        </pc:spChg>
        <pc:spChg chg="mod">
          <ac:chgData name="Болд Баатар" userId="34cfa5c6-3b5d-4972-bb2c-a93ac8b8b769" providerId="ADAL" clId="{280492F2-F9F7-4F25-81F7-EB5E429A5A19}" dt="2021-03-11T07:45:06.567" v="221" actId="478"/>
          <ac:spMkLst>
            <pc:docMk/>
            <pc:sldMk cId="2348538042" sldId="4463"/>
            <ac:spMk id="13" creationId="{43800905-4E3C-4EB4-81A8-6E216C4F4855}"/>
          </ac:spMkLst>
        </pc:spChg>
        <pc:spChg chg="mod">
          <ac:chgData name="Болд Баатар" userId="34cfa5c6-3b5d-4972-bb2c-a93ac8b8b769" providerId="ADAL" clId="{280492F2-F9F7-4F25-81F7-EB5E429A5A19}" dt="2021-03-11T07:45:06.567" v="221" actId="478"/>
          <ac:spMkLst>
            <pc:docMk/>
            <pc:sldMk cId="2348538042" sldId="4463"/>
            <ac:spMk id="14" creationId="{0A09CDCC-C8CA-40AF-8D4C-28BCFCDD9AEF}"/>
          </ac:spMkLst>
        </pc:spChg>
        <pc:spChg chg="mod">
          <ac:chgData name="Болд Баатар" userId="34cfa5c6-3b5d-4972-bb2c-a93ac8b8b769" providerId="ADAL" clId="{280492F2-F9F7-4F25-81F7-EB5E429A5A19}" dt="2021-03-11T07:45:06.567" v="221" actId="478"/>
          <ac:spMkLst>
            <pc:docMk/>
            <pc:sldMk cId="2348538042" sldId="4463"/>
            <ac:spMk id="18" creationId="{0104D33D-DFA5-4403-80FE-B227B7A3CA0F}"/>
          </ac:spMkLst>
        </pc:spChg>
        <pc:spChg chg="mod">
          <ac:chgData name="Болд Баатар" userId="34cfa5c6-3b5d-4972-bb2c-a93ac8b8b769" providerId="ADAL" clId="{280492F2-F9F7-4F25-81F7-EB5E429A5A19}" dt="2021-03-11T07:45:06.567" v="221" actId="478"/>
          <ac:spMkLst>
            <pc:docMk/>
            <pc:sldMk cId="2348538042" sldId="4463"/>
            <ac:spMk id="21" creationId="{A33F214C-ED4A-418A-B8BE-CF5473C0117D}"/>
          </ac:spMkLst>
        </pc:spChg>
        <pc:grpChg chg="mod">
          <ac:chgData name="Болд Баатар" userId="34cfa5c6-3b5d-4972-bb2c-a93ac8b8b769" providerId="ADAL" clId="{280492F2-F9F7-4F25-81F7-EB5E429A5A19}" dt="2021-03-11T07:45:06.567" v="221" actId="478"/>
          <ac:grpSpMkLst>
            <pc:docMk/>
            <pc:sldMk cId="2348538042" sldId="4463"/>
            <ac:grpSpMk id="9" creationId="{C67CB6F0-8EF2-4E54-A19A-AB5EBD90C80E}"/>
          </ac:grpSpMkLst>
        </pc:grpChg>
        <pc:grpChg chg="mod">
          <ac:chgData name="Болд Баатар" userId="34cfa5c6-3b5d-4972-bb2c-a93ac8b8b769" providerId="ADAL" clId="{280492F2-F9F7-4F25-81F7-EB5E429A5A19}" dt="2021-03-11T07:45:06.567" v="221" actId="478"/>
          <ac:grpSpMkLst>
            <pc:docMk/>
            <pc:sldMk cId="2348538042" sldId="4463"/>
            <ac:grpSpMk id="16" creationId="{4F8D4CD4-109B-419B-ACD4-3FF354F730C0}"/>
          </ac:grpSpMkLst>
        </pc:grpChg>
        <pc:picChg chg="mod">
          <ac:chgData name="Болд Баатар" userId="34cfa5c6-3b5d-4972-bb2c-a93ac8b8b769" providerId="ADAL" clId="{280492F2-F9F7-4F25-81F7-EB5E429A5A19}" dt="2021-03-11T07:45:06.567" v="221" actId="478"/>
          <ac:picMkLst>
            <pc:docMk/>
            <pc:sldMk cId="2348538042" sldId="4463"/>
            <ac:picMk id="4" creationId="{46A75D20-3B75-4CB7-A89C-4908EF4E0B4B}"/>
          </ac:picMkLst>
        </pc:picChg>
        <pc:picChg chg="del">
          <ac:chgData name="Болд Баатар" userId="34cfa5c6-3b5d-4972-bb2c-a93ac8b8b769" providerId="ADAL" clId="{280492F2-F9F7-4F25-81F7-EB5E429A5A19}" dt="2021-03-11T07:45:06.567" v="221" actId="478"/>
          <ac:picMkLst>
            <pc:docMk/>
            <pc:sldMk cId="2348538042" sldId="4463"/>
            <ac:picMk id="5" creationId="{EEDBEA1B-5456-4803-B9B4-38ED26BA697C}"/>
          </ac:picMkLst>
        </pc:picChg>
        <pc:picChg chg="mod">
          <ac:chgData name="Болд Баатар" userId="34cfa5c6-3b5d-4972-bb2c-a93ac8b8b769" providerId="ADAL" clId="{280492F2-F9F7-4F25-81F7-EB5E429A5A19}" dt="2021-03-11T07:45:06.567" v="221" actId="478"/>
          <ac:picMkLst>
            <pc:docMk/>
            <pc:sldMk cId="2348538042" sldId="4463"/>
            <ac:picMk id="10" creationId="{0F303EC0-DFAB-4304-BBAA-7456FA512F72}"/>
          </ac:picMkLst>
        </pc:picChg>
        <pc:picChg chg="mod">
          <ac:chgData name="Болд Баатар" userId="34cfa5c6-3b5d-4972-bb2c-a93ac8b8b769" providerId="ADAL" clId="{280492F2-F9F7-4F25-81F7-EB5E429A5A19}" dt="2021-03-11T07:45:06.567" v="221" actId="478"/>
          <ac:picMkLst>
            <pc:docMk/>
            <pc:sldMk cId="2348538042" sldId="4463"/>
            <ac:picMk id="11" creationId="{86ADA931-461B-4C0C-ADEC-4AE26893921A}"/>
          </ac:picMkLst>
        </pc:picChg>
        <pc:picChg chg="add mod">
          <ac:chgData name="Болд Баатар" userId="34cfa5c6-3b5d-4972-bb2c-a93ac8b8b769" providerId="ADAL" clId="{280492F2-F9F7-4F25-81F7-EB5E429A5A19}" dt="2021-03-11T07:44:55.260" v="217" actId="1076"/>
          <ac:picMkLst>
            <pc:docMk/>
            <pc:sldMk cId="2348538042" sldId="4463"/>
            <ac:picMk id="35" creationId="{5879F5BF-19AE-47BC-A02E-5035E8B95D34}"/>
          </ac:picMkLst>
        </pc:picChg>
        <pc:picChg chg="add mod">
          <ac:chgData name="Болд Баатар" userId="34cfa5c6-3b5d-4972-bb2c-a93ac8b8b769" providerId="ADAL" clId="{280492F2-F9F7-4F25-81F7-EB5E429A5A19}" dt="2021-03-11T07:45:13.698" v="224" actId="1076"/>
          <ac:picMkLst>
            <pc:docMk/>
            <pc:sldMk cId="2348538042" sldId="4463"/>
            <ac:picMk id="36" creationId="{9EF9F95D-E582-4A28-BA45-69262CF0F654}"/>
          </ac:picMkLst>
        </pc:picChg>
        <pc:picChg chg="add mod">
          <ac:chgData name="Болд Баатар" userId="34cfa5c6-3b5d-4972-bb2c-a93ac8b8b769" providerId="ADAL" clId="{280492F2-F9F7-4F25-81F7-EB5E429A5A19}" dt="2021-03-11T07:45:10.339" v="223" actId="1076"/>
          <ac:picMkLst>
            <pc:docMk/>
            <pc:sldMk cId="2348538042" sldId="4463"/>
            <ac:picMk id="37" creationId="{E6E9E424-DCB2-4D11-939B-DE9CDB97C44B}"/>
          </ac:picMkLst>
        </pc:picChg>
        <pc:picChg chg="add mod">
          <ac:chgData name="Болд Баатар" userId="34cfa5c6-3b5d-4972-bb2c-a93ac8b8b769" providerId="ADAL" clId="{280492F2-F9F7-4F25-81F7-EB5E429A5A19}" dt="2021-03-11T07:45:29.612" v="226" actId="1076"/>
          <ac:picMkLst>
            <pc:docMk/>
            <pc:sldMk cId="2348538042" sldId="4463"/>
            <ac:picMk id="38" creationId="{19AD68B9-44E9-44D4-A63B-AD99304FB144}"/>
          </ac:picMkLst>
        </pc:picChg>
        <pc:picChg chg="mod">
          <ac:chgData name="Болд Баатар" userId="34cfa5c6-3b5d-4972-bb2c-a93ac8b8b769" providerId="ADAL" clId="{280492F2-F9F7-4F25-81F7-EB5E429A5A19}" dt="2021-03-11T07:45:06.567" v="221" actId="478"/>
          <ac:picMkLst>
            <pc:docMk/>
            <pc:sldMk cId="2348538042" sldId="4463"/>
            <ac:picMk id="1026" creationId="{D3713E95-14E0-4A0A-BBA4-AFBA80EB3992}"/>
          </ac:picMkLst>
        </pc:picChg>
      </pc:sldChg>
      <pc:sldChg chg="modSp mod">
        <pc:chgData name="Болд Баатар" userId="34cfa5c6-3b5d-4972-bb2c-a93ac8b8b769" providerId="ADAL" clId="{280492F2-F9F7-4F25-81F7-EB5E429A5A19}" dt="2021-03-11T07:36:41.030" v="54" actId="20577"/>
        <pc:sldMkLst>
          <pc:docMk/>
          <pc:sldMk cId="1944230916" sldId="4464"/>
        </pc:sldMkLst>
        <pc:spChg chg="mod">
          <ac:chgData name="Болд Баатар" userId="34cfa5c6-3b5d-4972-bb2c-a93ac8b8b769" providerId="ADAL" clId="{280492F2-F9F7-4F25-81F7-EB5E429A5A19}" dt="2021-03-11T07:36:41.030" v="54" actId="20577"/>
          <ac:spMkLst>
            <pc:docMk/>
            <pc:sldMk cId="1944230916" sldId="4464"/>
            <ac:spMk id="6" creationId="{991611C7-42AD-4D09-A6A2-D44002A2F6F1}"/>
          </ac:spMkLst>
        </pc:spChg>
        <pc:spChg chg="mod">
          <ac:chgData name="Болд Баатар" userId="34cfa5c6-3b5d-4972-bb2c-a93ac8b8b769" providerId="ADAL" clId="{280492F2-F9F7-4F25-81F7-EB5E429A5A19}" dt="2021-03-11T07:36:19.163" v="42" actId="207"/>
          <ac:spMkLst>
            <pc:docMk/>
            <pc:sldMk cId="1944230916" sldId="4464"/>
            <ac:spMk id="8" creationId="{726CD185-9E53-447F-B13B-18AA0D3779DF}"/>
          </ac:spMkLst>
        </pc:spChg>
        <pc:graphicFrameChg chg="modGraphic">
          <ac:chgData name="Болд Баатар" userId="34cfa5c6-3b5d-4972-bb2c-a93ac8b8b769" providerId="ADAL" clId="{280492F2-F9F7-4F25-81F7-EB5E429A5A19}" dt="2021-03-11T07:36:03.831" v="41" actId="14734"/>
          <ac:graphicFrameMkLst>
            <pc:docMk/>
            <pc:sldMk cId="1944230916" sldId="4464"/>
            <ac:graphicFrameMk id="4" creationId="{DFFC88CA-68C3-41F9-959C-18BA005F3D60}"/>
          </ac:graphicFrameMkLst>
        </pc:graphicFrameChg>
        <pc:graphicFrameChg chg="mod modGraphic">
          <ac:chgData name="Болд Баатар" userId="34cfa5c6-3b5d-4972-bb2c-a93ac8b8b769" providerId="ADAL" clId="{280492F2-F9F7-4F25-81F7-EB5E429A5A19}" dt="2021-03-11T07:35:55.952" v="40" actId="14734"/>
          <ac:graphicFrameMkLst>
            <pc:docMk/>
            <pc:sldMk cId="1944230916" sldId="4464"/>
            <ac:graphicFrameMk id="12" creationId="{EAF2E125-D83F-47AD-BC13-75C7D3B44AEA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CFF5E-E508-48E9-ADC7-638A0F5D4F81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EE048-BCAF-443E-A003-57D1C98DD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39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59EA20-36FD-4601-A0B4-A95E8B5C28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417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A13F-2DEE-4D6C-8B49-168D5927B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65B149-2DEB-4323-A45F-D7619BBDA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4D528-D6B5-426B-8C2D-2D324B01A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7690-A93D-4C39-A037-B756E9CF4FB4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28F65-09D3-43D5-A0A6-189B881DF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90CBD-D907-4C93-9221-471A0EAB4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33AE0-5CB7-4E4A-8E52-2A651154D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2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D201A-AABF-4BE1-8DBD-9C94451AF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6C6A2E-E16E-4E5F-89BB-575FDA723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03B5A-05DA-4B0A-A715-89440B1AD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7690-A93D-4C39-A037-B756E9CF4FB4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CDDE3-5AEB-4280-8C15-3F0734AEE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B81B1-B7D9-4CDE-8C49-321FE57FD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33AE0-5CB7-4E4A-8E52-2A651154D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6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05B1D3-3575-4E1F-9477-6D5B084078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EA830-3F87-446A-9896-5F62B84BE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5716B-B102-45D2-84DB-18472912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7690-A93D-4C39-A037-B756E9CF4FB4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AD59D-214D-4E86-9E5A-6CA47DA4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6AC2B-0BB3-4221-AC5D-17DF0A0D8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33AE0-5CB7-4E4A-8E52-2A651154D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00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ланк">
    <p:bg>
      <p:bgPr>
        <a:gradFill flip="none" rotWithShape="1">
          <a:gsLst>
            <a:gs pos="54000">
              <a:schemeClr val="accent1">
                <a:lumMod val="0"/>
              </a:schemeClr>
            </a:gs>
            <a:gs pos="0">
              <a:srgbClr val="03366B"/>
            </a:gs>
            <a:gs pos="100000">
              <a:srgbClr val="03366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C067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8"/>
          </a:p>
        </p:txBody>
      </p:sp>
    </p:spTree>
    <p:extLst>
      <p:ext uri="{BB962C8B-B14F-4D97-AF65-F5344CB8AC3E}">
        <p14:creationId xmlns:p14="http://schemas.microsoft.com/office/powerpoint/2010/main" val="1992696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226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Нүүр хэсэг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ight, large, dark, water&#10;&#10;Description automatically generated">
            <a:extLst>
              <a:ext uri="{FF2B5EF4-FFF2-40B4-BE49-F238E27FC236}">
                <a16:creationId xmlns:a16="http://schemas.microsoft.com/office/drawing/2014/main" id="{6E259AEF-72F8-41D6-BD01-B7094DB8AA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5" y="0"/>
            <a:ext cx="12192000" cy="68580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4ECEED-9641-4D97-A921-482A5A6D4A3F}"/>
              </a:ext>
            </a:extLst>
          </p:cNvPr>
          <p:cNvCxnSpPr>
            <a:cxnSpLocks/>
          </p:cNvCxnSpPr>
          <p:nvPr userDrawn="1"/>
        </p:nvCxnSpPr>
        <p:spPr>
          <a:xfrm>
            <a:off x="6244293" y="2809702"/>
            <a:ext cx="0" cy="105571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129F8B3-82D6-40B0-BF10-16A8A9975C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42" y="2684209"/>
            <a:ext cx="1241360" cy="12465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F3D222-10EB-4E47-87FC-51E26E5AD488}"/>
              </a:ext>
            </a:extLst>
          </p:cNvPr>
          <p:cNvSpPr txBox="1"/>
          <p:nvPr userDrawn="1"/>
        </p:nvSpPr>
        <p:spPr>
          <a:xfrm>
            <a:off x="6242956" y="2988929"/>
            <a:ext cx="266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mn-MN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ЗАСГИЙН ГАЗРЫН ХЭРЭГЖҮҮЛЭГЧ АГЕНТЛАГ ТАТВАРЫН ЕРӨНХИЙ ГАЗАР</a:t>
            </a:r>
          </a:p>
        </p:txBody>
      </p:sp>
    </p:spTree>
    <p:extLst>
      <p:ext uri="{BB962C8B-B14F-4D97-AF65-F5344CB8AC3E}">
        <p14:creationId xmlns:p14="http://schemas.microsoft.com/office/powerpoint/2010/main" val="614283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5C791-A4F9-4860-A167-D29BCD9C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99CCC-9C10-4C34-A50A-069696AF4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274CA-C2B5-4559-BF53-896EECD41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7690-A93D-4C39-A037-B756E9CF4FB4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29A7D-90BC-4E52-9702-AA04DE9D6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3611D-1717-4836-B82A-31286BD0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33AE0-5CB7-4E4A-8E52-2A651154D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11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639EF-A334-4D60-8317-68D0DD947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88CCC-B56D-4636-8A87-0095A8EE6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E06EF-E7E2-4324-9148-E6C92DFFC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7690-A93D-4C39-A037-B756E9CF4FB4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FB54F-BC62-43A9-AE59-1CBE34963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81D2E-A78D-42BE-B5E8-326C4625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33AE0-5CB7-4E4A-8E52-2A651154D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4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0F6C3-52A7-4B09-BAC1-6970C71EC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C2CAF-58A5-4170-BB70-D8FCF42B0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80955-6876-4896-9D3A-79429F125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45F88-05F2-44A3-A675-622F92A69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7690-A93D-4C39-A037-B756E9CF4FB4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734250-09F1-4758-99D2-2B3777F76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400E8-6378-4A43-939D-F23D0ED8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33AE0-5CB7-4E4A-8E52-2A651154D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4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FADFC-6BB8-4FB7-BA95-68861A39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A262AB-9C95-477F-BAAA-E2BA18AD8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27F5AA-1CCB-4E3B-8641-BB45257FB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058E19-B115-4510-8260-E4DDDB97E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6D77AC-F791-486B-9BFB-EDB916061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9C258D-F8D5-428F-9FF3-319FC621D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7690-A93D-4C39-A037-B756E9CF4FB4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0B4CA5-1FF3-4CD7-8D2B-D6627B72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1E16BA-2F6B-4C88-8765-83F4F51C2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33AE0-5CB7-4E4A-8E52-2A651154D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2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245F4-6ABB-4E13-840D-F6489EA1E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85E255-E1AB-4FE8-9517-CB445E1B9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7690-A93D-4C39-A037-B756E9CF4FB4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E6A69D-BD0B-4B24-8985-F6A58BF75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307FD5-F664-41BA-8497-AC89A001A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33AE0-5CB7-4E4A-8E52-2A651154D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15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7006F3-8ACB-46FE-8345-4E41A1953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7690-A93D-4C39-A037-B756E9CF4FB4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D188A1-6D9B-4BF2-A4C2-674E6B89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DCDA7-E1C4-4D97-8362-803DD0DFA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33AE0-5CB7-4E4A-8E52-2A651154D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E770F-9A5C-480E-BB97-9C9EAE248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DF47B-4D56-4C8F-AF92-EAB64875D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102BC-4BBF-4C7F-8A7A-C793B0EBC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23567F-CA73-4995-B64F-457D8EA6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7690-A93D-4C39-A037-B756E9CF4FB4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5E558-8831-4A9D-9CE3-160321788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65D0B-FD93-487B-B638-322A62140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33AE0-5CB7-4E4A-8E52-2A651154D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1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DFE3-A82A-433C-B58B-B29861181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6CF7BE-394A-4B11-B5DC-6353A43FD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B9F1B-A855-4B00-876A-ADD0C8CD8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E3489-5B7B-470B-882D-06DD17BC9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7690-A93D-4C39-A037-B756E9CF4FB4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5FFB3-EC01-42D8-8F9B-D1AA8507D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5A702-FBDD-434B-8E0A-F22992292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33AE0-5CB7-4E4A-8E52-2A651154D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9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652D2E-6326-46C7-8D95-8072C0546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74533-ABAD-4B45-B6E1-7E0A183A5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C84DD-7C63-4303-B2C1-8B27E6F36A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F7690-A93D-4C39-A037-B756E9CF4FB4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074AB-3CA5-4875-A88C-36DC9F5400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08A58-6830-4498-B548-1B5124BE5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33AE0-5CB7-4E4A-8E52-2A651154D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9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3346C5-D0FC-471F-9FC3-752A8C88F606}"/>
              </a:ext>
            </a:extLst>
          </p:cNvPr>
          <p:cNvSpPr txBox="1"/>
          <p:nvPr/>
        </p:nvSpPr>
        <p:spPr>
          <a:xfrm>
            <a:off x="2336307" y="4120764"/>
            <a:ext cx="7519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pPr defTabSz="914377">
              <a:defRPr/>
            </a:pPr>
            <a:r>
              <a:rPr lang="mn-MN" sz="2400" dirty="0">
                <a:solidFill>
                  <a:srgbClr val="FFFF00"/>
                </a:solidFill>
                <a:latin typeface="Arial" panose="020B0604020202020204"/>
              </a:rPr>
              <a:t>УЛС ХООРОНДЫН АЧАА ТЭЭВРИЙН ҮЙЛ АЖИЛЛАГАА ЭРХЛЭХ “С” ЗӨВШӨӨРӨЛТЭЙ ТАТВАР ТӨЛӨГЧДИЙН ТАЛААР</a:t>
            </a:r>
            <a:endParaRPr lang="en-US" sz="2400" dirty="0">
              <a:solidFill>
                <a:srgbClr val="FFFF00"/>
              </a:solidFill>
              <a:latin typeface="Arial" panose="020B06040202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BE708E-1B6A-4062-935A-95E851442630}"/>
              </a:ext>
            </a:extLst>
          </p:cNvPr>
          <p:cNvSpPr txBox="1"/>
          <p:nvPr/>
        </p:nvSpPr>
        <p:spPr>
          <a:xfrm>
            <a:off x="2336306" y="6252965"/>
            <a:ext cx="7519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pPr defTabSz="914377">
              <a:defRPr/>
            </a:pPr>
            <a:r>
              <a:rPr lang="mn-MN" sz="1400" dirty="0">
                <a:solidFill>
                  <a:srgbClr val="FFFF00"/>
                </a:solidFill>
                <a:latin typeface="Arial" panose="020B0604020202020204"/>
              </a:rPr>
              <a:t>2021.03.11</a:t>
            </a:r>
            <a:endParaRPr lang="en-US" sz="1400" dirty="0">
              <a:solidFill>
                <a:srgbClr val="FFFF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5954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A7620C-B9A7-4887-B59B-48DF9F3B1AB3}"/>
              </a:ext>
            </a:extLst>
          </p:cNvPr>
          <p:cNvSpPr txBox="1"/>
          <p:nvPr/>
        </p:nvSpPr>
        <p:spPr>
          <a:xfrm>
            <a:off x="276706" y="2300145"/>
            <a:ext cx="46727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377">
              <a:defRPr/>
            </a:pPr>
            <a:r>
              <a:rPr lang="mn-MN" sz="1400" b="1" dirty="0">
                <a:solidFill>
                  <a:srgbClr val="002060"/>
                </a:solidFill>
                <a:latin typeface="Arial" panose="020B0604020202020204"/>
                <a:cs typeface="Arial" panose="020B0604020202020204" pitchFamily="34" charset="0"/>
              </a:rPr>
              <a:t>1.Монгол Улсын Засгийн газар, БНХАУ-ын Засгийн газар хоорондын автотээврийн хэлэлцээр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/>
                <a:cs typeface="Arial" panose="020B0604020202020204" pitchFamily="34" charset="0"/>
              </a:rPr>
              <a:t>;</a:t>
            </a:r>
            <a:r>
              <a:rPr lang="mn-MN" sz="1400" b="1" dirty="0">
                <a:solidFill>
                  <a:srgbClr val="002060"/>
                </a:solidFill>
                <a:latin typeface="Arial" panose="020B0604020202020204"/>
                <a:cs typeface="Arial" panose="020B0604020202020204" pitchFamily="34" charset="0"/>
              </a:rPr>
              <a:t> </a:t>
            </a:r>
          </a:p>
          <a:p>
            <a:pPr defTabSz="914377">
              <a:defRPr/>
            </a:pPr>
            <a:endParaRPr lang="mn-MN" sz="1400" b="1" dirty="0">
              <a:solidFill>
                <a:srgbClr val="002060"/>
              </a:solidFill>
              <a:latin typeface="Arial" panose="020B0604020202020204"/>
              <a:cs typeface="Arial" panose="020B0604020202020204" pitchFamily="34" charset="0"/>
            </a:endParaRPr>
          </a:p>
          <a:p>
            <a:pPr defTabSz="914377">
              <a:defRPr/>
            </a:pPr>
            <a:r>
              <a:rPr lang="mn-MN" sz="1400" b="1" dirty="0">
                <a:solidFill>
                  <a:srgbClr val="002060"/>
                </a:solidFill>
                <a:latin typeface="Arial" panose="020B0604020202020204"/>
                <a:cs typeface="Arial" panose="020B0604020202020204" pitchFamily="34" charset="0"/>
              </a:rPr>
              <a:t>2.“Зам, тээврийн яамд хоорондын протокол”</a:t>
            </a:r>
            <a:endParaRPr lang="en-US" sz="1400" b="1" dirty="0">
              <a:solidFill>
                <a:srgbClr val="002060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124DE6-60F3-48EE-9FF0-2DB3C4BBB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020" y="847419"/>
            <a:ext cx="2590522" cy="11899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C4EF46-59FA-4AFA-8601-6EAB169709CD}"/>
              </a:ext>
            </a:extLst>
          </p:cNvPr>
          <p:cNvSpPr txBox="1"/>
          <p:nvPr/>
        </p:nvSpPr>
        <p:spPr>
          <a:xfrm>
            <a:off x="-1" y="209267"/>
            <a:ext cx="121834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mn-MN" sz="2000" b="1" u="sng" dirty="0">
                <a:solidFill>
                  <a:srgbClr val="002060"/>
                </a:solidFill>
                <a:latin typeface="Arial" panose="020B0604020202020204"/>
                <a:cs typeface="Arial" panose="020B0604020202020204" pitchFamily="34" charset="0"/>
              </a:rPr>
              <a:t>“С” зөвшөөрөлтэй холбоотой эрх зүйн орчин</a:t>
            </a:r>
            <a:endParaRPr lang="en-US" sz="2000" b="1" u="sng" dirty="0">
              <a:solidFill>
                <a:srgbClr val="002060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897BC1-227C-47DC-A7BE-3FAF996D06EB}"/>
              </a:ext>
            </a:extLst>
          </p:cNvPr>
          <p:cNvSpPr txBox="1"/>
          <p:nvPr/>
        </p:nvSpPr>
        <p:spPr>
          <a:xfrm>
            <a:off x="6430888" y="2059801"/>
            <a:ext cx="50584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mn-MN" sz="1400" b="1" dirty="0">
                <a:solidFill>
                  <a:srgbClr val="002060"/>
                </a:solidFill>
                <a:latin typeface="Arial" panose="020B0604020202020204"/>
                <a:cs typeface="Arial" panose="020B0604020202020204" pitchFamily="34" charset="0"/>
              </a:rPr>
              <a:t>Улс хоорондын байнгын ачаа тээвэрлэлт гүйцэтгэх “С”зөвшөөрлийн бичиг авахад бүрдүүлэх материал 14</a:t>
            </a:r>
            <a:endParaRPr lang="en-US" sz="1400" b="1" dirty="0">
              <a:solidFill>
                <a:srgbClr val="002060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6E811B-2E73-4548-88CF-DCDE37B3F14F}"/>
              </a:ext>
            </a:extLst>
          </p:cNvPr>
          <p:cNvSpPr txBox="1"/>
          <p:nvPr/>
        </p:nvSpPr>
        <p:spPr>
          <a:xfrm>
            <a:off x="6430889" y="3302967"/>
            <a:ext cx="53724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1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Эх сурвалж: </a:t>
            </a:r>
            <a:r>
              <a:rPr lang="en-US" sz="1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//www.transdep.mn/</a:t>
            </a:r>
            <a:endParaRPr lang="mn-MN" sz="1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https://estandard.gov.mn/standard/reader/5560#0-nqfsygmcurfdzsla.jpg</a:t>
            </a:r>
          </a:p>
        </p:txBody>
      </p:sp>
      <p:pic>
        <p:nvPicPr>
          <p:cNvPr id="3074" name="Picture 2" descr="mining truck - 17 Free Vectors to Download | FreeVectors">
            <a:extLst>
              <a:ext uri="{FF2B5EF4-FFF2-40B4-BE49-F238E27FC236}">
                <a16:creationId xmlns:a16="http://schemas.microsoft.com/office/drawing/2014/main" id="{25A8553B-A82E-45D6-9F07-6702F3F7B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744" y="702917"/>
            <a:ext cx="36480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AF27B4-F990-4FAD-88E3-5D65BE92909C}"/>
              </a:ext>
            </a:extLst>
          </p:cNvPr>
          <p:cNvSpPr txBox="1"/>
          <p:nvPr/>
        </p:nvSpPr>
        <p:spPr>
          <a:xfrm>
            <a:off x="6430889" y="2696932"/>
            <a:ext cx="5484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mn-MN" sz="1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2.7.Автотээврийн хэрэгслээр ачаа тээвэрлэх ба тээвэрлэлтэд зуучлах үйлчилгээ </a:t>
            </a:r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MNS5346</a:t>
            </a:r>
            <a:r>
              <a:rPr lang="mn-MN" sz="1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:2017</a:t>
            </a:r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</a:t>
            </a:r>
            <a:r>
              <a:rPr lang="mn-MN" sz="1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ын “С” зэрэглэлээс доошгүй байна.</a:t>
            </a:r>
            <a:endParaRPr lang="en-US" sz="1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3B0CE5-4D3F-4C4D-AE71-FA78CFA1BF4A}"/>
              </a:ext>
            </a:extLst>
          </p:cNvPr>
          <p:cNvSpPr txBox="1"/>
          <p:nvPr/>
        </p:nvSpPr>
        <p:spPr>
          <a:xfrm>
            <a:off x="762882" y="5744824"/>
            <a:ext cx="10838165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spcAft>
                <a:spcPts val="600"/>
              </a:spcAft>
              <a:defRPr/>
            </a:pPr>
            <a:r>
              <a:rPr lang="mn-MN" sz="1400" b="1" dirty="0">
                <a:solidFill>
                  <a:srgbClr val="002060"/>
                </a:solidFill>
                <a:latin typeface="Arial" panose="020B0604020202020204"/>
                <a:cs typeface="Arial" panose="020B0604020202020204" pitchFamily="34" charset="0"/>
              </a:rPr>
              <a:t>Зам, тээврийн хөгжлийн яамны Автотээврийн бодлогын хэрэгжилтийг зохицуулах газарт:</a:t>
            </a:r>
          </a:p>
          <a:p>
            <a:pPr algn="just" defTabSz="914377">
              <a:defRPr/>
            </a:pPr>
            <a:r>
              <a:rPr lang="mn-MN" sz="1400" dirty="0">
                <a:solidFill>
                  <a:srgbClr val="002060"/>
                </a:solidFill>
                <a:latin typeface="Arial" panose="020B0604020202020204"/>
                <a:cs typeface="Arial" panose="020B0604020202020204" pitchFamily="34" charset="0"/>
              </a:rPr>
              <a:t>Татварын ерөнхий газрын 2021.03.10-ны өдрийн 02</a:t>
            </a:r>
            <a:r>
              <a:rPr lang="en-US" sz="1400" dirty="0">
                <a:solidFill>
                  <a:srgbClr val="002060"/>
                </a:solidFill>
                <a:latin typeface="Arial" panose="020B0604020202020204"/>
                <a:cs typeface="Arial" panose="020B0604020202020204" pitchFamily="34" charset="0"/>
              </a:rPr>
              <a:t>/</a:t>
            </a:r>
            <a:r>
              <a:rPr lang="mn-MN" sz="1400" dirty="0">
                <a:solidFill>
                  <a:srgbClr val="002060"/>
                </a:solidFill>
                <a:latin typeface="Arial" panose="020B0604020202020204"/>
                <a:cs typeface="Arial" panose="020B0604020202020204" pitchFamily="34" charset="0"/>
              </a:rPr>
              <a:t>589 дугаартай албан бичгээр “С төрлийн хил нэвтрэх, зорчих, зөвшөөрлийн бичиг авах хүсэлт гаргах хугацааг 10 хоног сунган, татварын өртэй татвар төлөгчдийг өрийг төлөх боломж олгуулах тухай албан бичиг хүргүүлсэн.</a:t>
            </a:r>
            <a:endParaRPr lang="en-US" sz="1400" dirty="0">
              <a:solidFill>
                <a:srgbClr val="002060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F3276F-C776-4083-A0DC-FB706F280521}"/>
              </a:ext>
            </a:extLst>
          </p:cNvPr>
          <p:cNvCxnSpPr>
            <a:cxnSpLocks/>
          </p:cNvCxnSpPr>
          <p:nvPr/>
        </p:nvCxnSpPr>
        <p:spPr>
          <a:xfrm>
            <a:off x="762883" y="5647109"/>
            <a:ext cx="10838165" cy="39269"/>
          </a:xfrm>
          <a:prstGeom prst="line">
            <a:avLst/>
          </a:prstGeom>
          <a:ln w="28575" cap="flat" cmpd="sng" algn="ctr">
            <a:solidFill>
              <a:srgbClr val="21396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3FC8F8F0-7018-427D-AF18-1EAC22F61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8232" y="2505722"/>
            <a:ext cx="1472656" cy="14072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029ED3-9095-42FB-9A76-BCC05910D6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9505" y="4128304"/>
            <a:ext cx="1392289" cy="14380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49C0FC9-6939-445A-AE13-B6B512B8F6A8}"/>
              </a:ext>
            </a:extLst>
          </p:cNvPr>
          <p:cNvSpPr txBox="1"/>
          <p:nvPr/>
        </p:nvSpPr>
        <p:spPr>
          <a:xfrm>
            <a:off x="6430889" y="3989896"/>
            <a:ext cx="54844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Сангийн сайд, Зам, тээврийн хөгжлийн сайдын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оны 192/А-196 дугаар хамтарсан тушаал: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C73AA1-83EB-41AC-B68F-70CFA61C7D70}"/>
              </a:ext>
            </a:extLst>
          </p:cNvPr>
          <p:cNvSpPr txBox="1"/>
          <p:nvPr/>
        </p:nvSpPr>
        <p:spPr>
          <a:xfrm>
            <a:off x="6430889" y="4513116"/>
            <a:ext cx="55531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mn-MN" sz="11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Ажлын хэсгийн удирдамжийн 1-д: </a:t>
            </a:r>
            <a:r>
              <a:rPr lang="mn-MN" sz="11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Олон улсын ачаа тээврийн зөвшөөрлийн бичгийг хуулийн хугацаанд татвараа төлсөн, татварын өргүй ААН-ын эзэмшлийн стандартын шаардлага хангасан автомашинд цахимаар ил тод, нээлттэй олгох</a:t>
            </a:r>
            <a:r>
              <a:rPr lang="en-US" sz="11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755EA1-169C-484C-B693-3B857A5C749E}"/>
              </a:ext>
            </a:extLst>
          </p:cNvPr>
          <p:cNvCxnSpPr>
            <a:cxnSpLocks/>
          </p:cNvCxnSpPr>
          <p:nvPr/>
        </p:nvCxnSpPr>
        <p:spPr>
          <a:xfrm>
            <a:off x="5325489" y="3989896"/>
            <a:ext cx="6858000" cy="0"/>
          </a:xfrm>
          <a:prstGeom prst="line">
            <a:avLst/>
          </a:prstGeom>
          <a:ln w="28575" cap="flat" cmpd="sng" algn="ctr">
            <a:solidFill>
              <a:schemeClr val="accent5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67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D50B2BF-4FB3-4801-B1EE-17FFF25C3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941208"/>
            <a:ext cx="12191996" cy="5887237"/>
          </a:xfrm>
          <a:custGeom>
            <a:avLst/>
            <a:gdLst>
              <a:gd name="T0" fmla="*/ 0 w 16438"/>
              <a:gd name="T1" fmla="*/ 11007 h 11008"/>
              <a:gd name="T2" fmla="*/ 16437 w 16438"/>
              <a:gd name="T3" fmla="*/ 11007 h 11008"/>
              <a:gd name="T4" fmla="*/ 16437 w 16438"/>
              <a:gd name="T5" fmla="*/ 0 h 11008"/>
              <a:gd name="T6" fmla="*/ 0 w 16438"/>
              <a:gd name="T7" fmla="*/ 0 h 11008"/>
              <a:gd name="T8" fmla="*/ 0 w 16438"/>
              <a:gd name="T9" fmla="*/ 11007 h 1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38" h="11008">
                <a:moveTo>
                  <a:pt x="0" y="11007"/>
                </a:moveTo>
                <a:lnTo>
                  <a:pt x="16437" y="11007"/>
                </a:lnTo>
                <a:lnTo>
                  <a:pt x="16437" y="0"/>
                </a:lnTo>
                <a:lnTo>
                  <a:pt x="0" y="0"/>
                </a:lnTo>
                <a:lnTo>
                  <a:pt x="0" y="11007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743076">
              <a:defRPr/>
            </a:pPr>
            <a:endParaRPr lang="en-US" sz="2654">
              <a:solidFill>
                <a:srgbClr val="7F7F7F"/>
              </a:solidFill>
              <a:latin typeface="Arial" panose="020B0604020202020204"/>
            </a:endParaRPr>
          </a:p>
        </p:txBody>
      </p:sp>
      <p:sp>
        <p:nvSpPr>
          <p:cNvPr id="58" name="Freeform 11">
            <a:extLst>
              <a:ext uri="{FF2B5EF4-FFF2-40B4-BE49-F238E27FC236}">
                <a16:creationId xmlns:a16="http://schemas.microsoft.com/office/drawing/2014/main" id="{4781DE40-E597-4A6F-8BC2-C65D69C14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740" y="3794361"/>
            <a:ext cx="11579551" cy="2872309"/>
          </a:xfrm>
          <a:custGeom>
            <a:avLst/>
            <a:gdLst>
              <a:gd name="T0" fmla="*/ 14437 w 15228"/>
              <a:gd name="T1" fmla="*/ 5508 h 5509"/>
              <a:gd name="T2" fmla="*/ 790 w 15228"/>
              <a:gd name="T3" fmla="*/ 5508 h 5509"/>
              <a:gd name="T4" fmla="*/ 790 w 15228"/>
              <a:gd name="T5" fmla="*/ 5508 h 5509"/>
              <a:gd name="T6" fmla="*/ 0 w 15228"/>
              <a:gd name="T7" fmla="*/ 4720 h 5509"/>
              <a:gd name="T8" fmla="*/ 0 w 15228"/>
              <a:gd name="T9" fmla="*/ 0 h 5509"/>
              <a:gd name="T10" fmla="*/ 15227 w 15228"/>
              <a:gd name="T11" fmla="*/ 0 h 5509"/>
              <a:gd name="T12" fmla="*/ 15227 w 15228"/>
              <a:gd name="T13" fmla="*/ 4720 h 5509"/>
              <a:gd name="T14" fmla="*/ 15227 w 15228"/>
              <a:gd name="T15" fmla="*/ 4720 h 5509"/>
              <a:gd name="T16" fmla="*/ 14437 w 15228"/>
              <a:gd name="T17" fmla="*/ 5508 h 5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28" h="5509">
                <a:moveTo>
                  <a:pt x="14437" y="5508"/>
                </a:moveTo>
                <a:lnTo>
                  <a:pt x="790" y="5508"/>
                </a:lnTo>
                <a:lnTo>
                  <a:pt x="790" y="5508"/>
                </a:lnTo>
                <a:cubicBezTo>
                  <a:pt x="354" y="5508"/>
                  <a:pt x="0" y="5156"/>
                  <a:pt x="0" y="4720"/>
                </a:cubicBezTo>
                <a:lnTo>
                  <a:pt x="0" y="0"/>
                </a:lnTo>
                <a:lnTo>
                  <a:pt x="15227" y="0"/>
                </a:lnTo>
                <a:lnTo>
                  <a:pt x="15227" y="4720"/>
                </a:lnTo>
                <a:lnTo>
                  <a:pt x="15227" y="4720"/>
                </a:lnTo>
                <a:cubicBezTo>
                  <a:pt x="15227" y="5156"/>
                  <a:pt x="14873" y="5508"/>
                  <a:pt x="14437" y="5508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952500" sx="105000" sy="105000" algn="ctr" rotWithShape="0">
              <a:schemeClr val="tx2">
                <a:alpha val="5000"/>
              </a:schemeClr>
            </a:outerShdw>
          </a:effectLst>
        </p:spPr>
        <p:txBody>
          <a:bodyPr wrap="none" anchor="ctr"/>
          <a:lstStyle/>
          <a:p>
            <a:pPr defTabSz="743076">
              <a:defRPr/>
            </a:pPr>
            <a:endParaRPr lang="en-US" sz="2654" dirty="0">
              <a:solidFill>
                <a:srgbClr val="7F7F7F"/>
              </a:solidFill>
              <a:latin typeface="Arial" panose="020B0604020202020204"/>
            </a:endParaRPr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8C0D21EE-71DC-4F8E-8942-DFB13373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740" y="656280"/>
            <a:ext cx="11579552" cy="2765098"/>
          </a:xfrm>
          <a:custGeom>
            <a:avLst/>
            <a:gdLst>
              <a:gd name="T0" fmla="*/ 14437 w 15228"/>
              <a:gd name="T1" fmla="*/ 5508 h 5509"/>
              <a:gd name="T2" fmla="*/ 790 w 15228"/>
              <a:gd name="T3" fmla="*/ 5508 h 5509"/>
              <a:gd name="T4" fmla="*/ 790 w 15228"/>
              <a:gd name="T5" fmla="*/ 5508 h 5509"/>
              <a:gd name="T6" fmla="*/ 0 w 15228"/>
              <a:gd name="T7" fmla="*/ 4720 h 5509"/>
              <a:gd name="T8" fmla="*/ 0 w 15228"/>
              <a:gd name="T9" fmla="*/ 0 h 5509"/>
              <a:gd name="T10" fmla="*/ 15227 w 15228"/>
              <a:gd name="T11" fmla="*/ 0 h 5509"/>
              <a:gd name="T12" fmla="*/ 15227 w 15228"/>
              <a:gd name="T13" fmla="*/ 4720 h 5509"/>
              <a:gd name="T14" fmla="*/ 15227 w 15228"/>
              <a:gd name="T15" fmla="*/ 4720 h 5509"/>
              <a:gd name="T16" fmla="*/ 14437 w 15228"/>
              <a:gd name="T17" fmla="*/ 5508 h 5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28" h="5509">
                <a:moveTo>
                  <a:pt x="14437" y="5508"/>
                </a:moveTo>
                <a:lnTo>
                  <a:pt x="790" y="5508"/>
                </a:lnTo>
                <a:lnTo>
                  <a:pt x="790" y="5508"/>
                </a:lnTo>
                <a:cubicBezTo>
                  <a:pt x="354" y="5508"/>
                  <a:pt x="0" y="5156"/>
                  <a:pt x="0" y="4720"/>
                </a:cubicBezTo>
                <a:lnTo>
                  <a:pt x="0" y="0"/>
                </a:lnTo>
                <a:lnTo>
                  <a:pt x="15227" y="0"/>
                </a:lnTo>
                <a:lnTo>
                  <a:pt x="15227" y="4720"/>
                </a:lnTo>
                <a:lnTo>
                  <a:pt x="15227" y="4720"/>
                </a:lnTo>
                <a:cubicBezTo>
                  <a:pt x="15227" y="5156"/>
                  <a:pt x="14873" y="5508"/>
                  <a:pt x="14437" y="5508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952500" sx="105000" sy="105000" algn="ctr" rotWithShape="0">
              <a:schemeClr val="tx2">
                <a:alpha val="5000"/>
              </a:schemeClr>
            </a:outerShdw>
          </a:effectLst>
        </p:spPr>
        <p:txBody>
          <a:bodyPr wrap="none" anchor="ctr"/>
          <a:lstStyle/>
          <a:p>
            <a:pPr defTabSz="743076">
              <a:defRPr/>
            </a:pPr>
            <a:endParaRPr lang="en-US" sz="2654">
              <a:solidFill>
                <a:srgbClr val="7F7F7F"/>
              </a:solidFill>
              <a:latin typeface="Arial" panose="020B0604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82E126-C127-47DB-9905-29A28DABF534}"/>
              </a:ext>
            </a:extLst>
          </p:cNvPr>
          <p:cNvSpPr txBox="1"/>
          <p:nvPr/>
        </p:nvSpPr>
        <p:spPr>
          <a:xfrm>
            <a:off x="4505358" y="191329"/>
            <a:ext cx="39322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mn-MN" sz="2000" b="1" u="sng" dirty="0">
                <a:solidFill>
                  <a:srgbClr val="213864"/>
                </a:solidFill>
                <a:latin typeface="Arial" panose="020B0604020202020204"/>
                <a:cs typeface="Arial" panose="020B0604020202020204" pitchFamily="34" charset="0"/>
              </a:rPr>
              <a:t>Одоогийн нөхцөл байдал</a:t>
            </a:r>
            <a:endParaRPr lang="en-US" sz="2000" b="1" u="sng" dirty="0">
              <a:solidFill>
                <a:srgbClr val="213864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5DEA488-BDEC-423C-8462-E6624A90144E}"/>
              </a:ext>
            </a:extLst>
          </p:cNvPr>
          <p:cNvSpPr txBox="1"/>
          <p:nvPr/>
        </p:nvSpPr>
        <p:spPr>
          <a:xfrm>
            <a:off x="1733544" y="4323403"/>
            <a:ext cx="40316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377">
              <a:defRPr/>
            </a:pPr>
            <a:r>
              <a:rPr lang="mn-MN" sz="1600" dirty="0">
                <a:solidFill>
                  <a:srgbClr val="213864"/>
                </a:solidFill>
                <a:latin typeface="Arial" panose="020B0604020202020204"/>
                <a:cs typeface="Arial" panose="020B0604020202020204" pitchFamily="34" charset="0"/>
              </a:rPr>
              <a:t>Татварын өртэй </a:t>
            </a:r>
            <a:r>
              <a:rPr lang="mn-MN" sz="1600" b="1" dirty="0">
                <a:solidFill>
                  <a:srgbClr val="213864"/>
                </a:solidFill>
                <a:latin typeface="Arial" panose="020B0604020202020204"/>
                <a:cs typeface="Arial" panose="020B0604020202020204" pitchFamily="34" charset="0"/>
              </a:rPr>
              <a:t>68</a:t>
            </a:r>
            <a:r>
              <a:rPr lang="mn-MN" sz="1600" dirty="0">
                <a:solidFill>
                  <a:srgbClr val="213864"/>
                </a:solidFill>
                <a:latin typeface="Arial" panose="020B0604020202020204"/>
                <a:cs typeface="Arial" panose="020B0604020202020204" pitchFamily="34" charset="0"/>
              </a:rPr>
              <a:t> татвар төлөгчид </a:t>
            </a:r>
            <a:r>
              <a:rPr lang="mn-MN" sz="1600" b="1" dirty="0">
                <a:solidFill>
                  <a:srgbClr val="213864"/>
                </a:solidFill>
                <a:latin typeface="Arial" panose="020B0604020202020204"/>
                <a:cs typeface="Arial" panose="020B0604020202020204" pitchFamily="34" charset="0"/>
              </a:rPr>
              <a:t>масс мессеж, масс мэйл</a:t>
            </a:r>
            <a:r>
              <a:rPr lang="mn-MN" sz="1600" dirty="0">
                <a:solidFill>
                  <a:srgbClr val="213864"/>
                </a:solidFill>
                <a:latin typeface="Arial" panose="020B0604020202020204"/>
                <a:cs typeface="Arial" panose="020B0604020202020204" pitchFamily="34" charset="0"/>
              </a:rPr>
              <a:t> </a:t>
            </a:r>
            <a:r>
              <a:rPr lang="mn-MN" sz="1600" b="1" dirty="0">
                <a:solidFill>
                  <a:srgbClr val="213864"/>
                </a:solidFill>
                <a:latin typeface="Arial" panose="020B0604020202020204"/>
                <a:cs typeface="Arial" panose="020B0604020202020204" pitchFamily="34" charset="0"/>
              </a:rPr>
              <a:t>хүргүүлсэн.</a:t>
            </a:r>
            <a:endParaRPr lang="en-US" sz="1600" b="1" dirty="0">
              <a:solidFill>
                <a:srgbClr val="213864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4096" name="TextBox 4095">
            <a:extLst>
              <a:ext uri="{FF2B5EF4-FFF2-40B4-BE49-F238E27FC236}">
                <a16:creationId xmlns:a16="http://schemas.microsoft.com/office/drawing/2014/main" id="{90685B2C-66AA-476A-AFF8-1E0C4FD3DE04}"/>
              </a:ext>
            </a:extLst>
          </p:cNvPr>
          <p:cNvSpPr txBox="1"/>
          <p:nvPr/>
        </p:nvSpPr>
        <p:spPr>
          <a:xfrm>
            <a:off x="1846008" y="5588403"/>
            <a:ext cx="38393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377">
              <a:defRPr/>
            </a:pPr>
            <a:r>
              <a:rPr lang="mn-MN" sz="1600" dirty="0">
                <a:solidFill>
                  <a:srgbClr val="213965"/>
                </a:solidFill>
                <a:latin typeface="Arial" panose="020B0604020202020204"/>
                <a:cs typeface="Arial" panose="020B0604020202020204" pitchFamily="34" charset="0"/>
              </a:rPr>
              <a:t>Утсаар </a:t>
            </a:r>
            <a:r>
              <a:rPr lang="mn-MN" sz="1600" b="1" dirty="0">
                <a:solidFill>
                  <a:srgbClr val="213965"/>
                </a:solidFill>
                <a:latin typeface="Arial" panose="020B0604020202020204"/>
                <a:cs typeface="Arial" panose="020B0604020202020204" pitchFamily="34" charset="0"/>
              </a:rPr>
              <a:t>68</a:t>
            </a:r>
            <a:r>
              <a:rPr lang="mn-MN" sz="1600" dirty="0">
                <a:solidFill>
                  <a:srgbClr val="213965"/>
                </a:solidFill>
                <a:latin typeface="Arial" panose="020B0604020202020204"/>
                <a:cs typeface="Arial" panose="020B0604020202020204" pitchFamily="34" charset="0"/>
              </a:rPr>
              <a:t> татвар төлөгчид зөвлөгөө, </a:t>
            </a:r>
            <a:r>
              <a:rPr lang="mn-MN" sz="1600" b="1" dirty="0">
                <a:solidFill>
                  <a:srgbClr val="213965"/>
                </a:solidFill>
                <a:latin typeface="Arial" panose="020B0604020202020204"/>
                <a:cs typeface="Arial" panose="020B0604020202020204" pitchFamily="34" charset="0"/>
              </a:rPr>
              <a:t>үйлчилгээ үзүүлсэн.</a:t>
            </a:r>
            <a:endParaRPr lang="en-US" sz="1600" b="1" dirty="0">
              <a:solidFill>
                <a:srgbClr val="213965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B43EE73-EA53-454F-B982-817B056DDF8F}"/>
              </a:ext>
            </a:extLst>
          </p:cNvPr>
          <p:cNvSpPr txBox="1"/>
          <p:nvPr/>
        </p:nvSpPr>
        <p:spPr>
          <a:xfrm>
            <a:off x="2415314" y="1247643"/>
            <a:ext cx="317673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mn-MN" sz="1600" dirty="0">
                <a:solidFill>
                  <a:srgbClr val="213864"/>
                </a:solidFill>
                <a:latin typeface="Arial" panose="020B0604020202020204"/>
                <a:cs typeface="Arial" panose="020B0604020202020204" pitchFamily="34" charset="0"/>
              </a:rPr>
              <a:t>2020 оны </a:t>
            </a:r>
            <a:r>
              <a:rPr lang="en-US" sz="1600" dirty="0">
                <a:solidFill>
                  <a:srgbClr val="213864"/>
                </a:solidFill>
                <a:latin typeface="Arial" panose="020B0604020202020204"/>
                <a:cs typeface="Arial" panose="020B0604020202020204" pitchFamily="34" charset="0"/>
              </a:rPr>
              <a:t>IV</a:t>
            </a:r>
            <a:r>
              <a:rPr lang="mn-MN" sz="1600" dirty="0">
                <a:solidFill>
                  <a:srgbClr val="213864"/>
                </a:solidFill>
                <a:latin typeface="Arial" panose="020B0604020202020204"/>
                <a:cs typeface="Arial" panose="020B0604020202020204" pitchFamily="34" charset="0"/>
              </a:rPr>
              <a:t> улиралд нүүрс тээврийн “С” зөвшөөрөлтэй </a:t>
            </a:r>
            <a:r>
              <a:rPr lang="mn-MN" b="1" dirty="0">
                <a:solidFill>
                  <a:schemeClr val="accent1">
                    <a:lumMod val="50000"/>
                  </a:schemeClr>
                </a:solidFill>
                <a:latin typeface="Arial" panose="020B0604020202020204"/>
                <a:cs typeface="Arial" panose="020B0604020202020204" pitchFamily="34" charset="0"/>
              </a:rPr>
              <a:t>266 ААН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0A360C6-5B55-4BB5-8F35-BC6C2BB7ABBA}"/>
              </a:ext>
            </a:extLst>
          </p:cNvPr>
          <p:cNvSpPr txBox="1"/>
          <p:nvPr/>
        </p:nvSpPr>
        <p:spPr>
          <a:xfrm>
            <a:off x="7459222" y="1085062"/>
            <a:ext cx="4227993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377">
              <a:defRPr/>
            </a:pPr>
            <a:r>
              <a:rPr lang="mn-MN" sz="1600" dirty="0">
                <a:solidFill>
                  <a:srgbClr val="21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Улс хооронд байнгын ачаа тээвэрлэлтийн үйл ажиллагаа эрхлэгч </a:t>
            </a:r>
            <a:r>
              <a:rPr lang="mn-MN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  <a:r>
              <a:rPr lang="mn-MN" sz="1600" dirty="0">
                <a:solidFill>
                  <a:srgbClr val="21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татвар төлөгчийг 2020-2021 онд ХШ-д хамруулж, ХШ-ийн актаар </a:t>
            </a:r>
            <a:r>
              <a:rPr lang="mn-M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39.9 тэрбум.₮</a:t>
            </a:r>
            <a:r>
              <a:rPr lang="mn-MN" sz="1600" dirty="0">
                <a:solidFill>
                  <a:srgbClr val="21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-ийн төлбөр ногдуулсан.</a:t>
            </a:r>
            <a:endParaRPr lang="en-US" sz="1600" dirty="0">
              <a:solidFill>
                <a:srgbClr val="21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7">
              <a:defRPr/>
            </a:pPr>
            <a:endParaRPr lang="en-US" sz="1400" b="1" dirty="0">
              <a:solidFill>
                <a:srgbClr val="21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B7991F0-4CA6-46D6-9353-7127D25ABF4A}"/>
              </a:ext>
            </a:extLst>
          </p:cNvPr>
          <p:cNvSpPr txBox="1"/>
          <p:nvPr/>
        </p:nvSpPr>
        <p:spPr>
          <a:xfrm>
            <a:off x="1625273" y="649680"/>
            <a:ext cx="35050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mn-MN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/>
                <a:cs typeface="Arial" panose="020B0604020202020204" pitchFamily="34" charset="0"/>
              </a:rPr>
              <a:t>“С” зөвшөөрөлтэй ААН</a:t>
            </a:r>
            <a:endParaRPr lang="en-US" b="1" u="sng" dirty="0">
              <a:solidFill>
                <a:schemeClr val="accent1">
                  <a:lumMod val="50000"/>
                </a:schemeClr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F77C4E8-E21A-4C26-B06D-AAD73A024787}"/>
              </a:ext>
            </a:extLst>
          </p:cNvPr>
          <p:cNvSpPr txBox="1"/>
          <p:nvPr/>
        </p:nvSpPr>
        <p:spPr>
          <a:xfrm>
            <a:off x="7459223" y="660717"/>
            <a:ext cx="35050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defRPr kumimoji="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anose="020B0604020202020204" pitchFamily="34" charset="0"/>
              </a:defRPr>
            </a:lvl1pPr>
          </a:lstStyle>
          <a:p>
            <a:pPr defTabSz="914377">
              <a:defRPr/>
            </a:pPr>
            <a:r>
              <a:rPr lang="mn-MN" u="sng" dirty="0">
                <a:latin typeface="Arial" panose="020B0604020202020204"/>
              </a:rPr>
              <a:t>Татварын хяналт шалгалт</a:t>
            </a:r>
            <a:endParaRPr lang="en-US" u="sng" dirty="0">
              <a:latin typeface="Arial" panose="020B0604020202020204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583E2F8-74D9-415F-B8B8-954A0F015218}"/>
              </a:ext>
            </a:extLst>
          </p:cNvPr>
          <p:cNvSpPr txBox="1"/>
          <p:nvPr/>
        </p:nvSpPr>
        <p:spPr>
          <a:xfrm>
            <a:off x="0" y="3409707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mn-MN" sz="2000" b="1" u="sng" dirty="0">
                <a:solidFill>
                  <a:srgbClr val="203964"/>
                </a:solidFill>
                <a:latin typeface="Arial" panose="020B0604020202020204"/>
                <a:cs typeface="Arial" panose="020B0604020202020204" pitchFamily="34" charset="0"/>
              </a:rPr>
              <a:t>Үр дүн:</a:t>
            </a:r>
            <a:endParaRPr lang="en-US" sz="2000" b="1" u="sng" dirty="0">
              <a:solidFill>
                <a:srgbClr val="203964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A17C955-85B1-49C0-A6B7-35F75A163B10}"/>
              </a:ext>
            </a:extLst>
          </p:cNvPr>
          <p:cNvCxnSpPr>
            <a:cxnSpLocks/>
          </p:cNvCxnSpPr>
          <p:nvPr/>
        </p:nvCxnSpPr>
        <p:spPr>
          <a:xfrm flipH="1">
            <a:off x="5822033" y="845383"/>
            <a:ext cx="1" cy="2269497"/>
          </a:xfrm>
          <a:prstGeom prst="line">
            <a:avLst/>
          </a:prstGeom>
          <a:ln w="28575" cap="flat" cmpd="sng" algn="ctr">
            <a:solidFill>
              <a:srgbClr val="21396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3A7A6A4-FA65-4516-BBD9-91EDAD028C7C}"/>
              </a:ext>
            </a:extLst>
          </p:cNvPr>
          <p:cNvSpPr txBox="1"/>
          <p:nvPr/>
        </p:nvSpPr>
        <p:spPr>
          <a:xfrm>
            <a:off x="504778" y="1991563"/>
            <a:ext cx="20556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defRPr kumimoji="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anose="020B0604020202020204" pitchFamily="34" charset="0"/>
              </a:defRPr>
            </a:lvl1pPr>
          </a:lstStyle>
          <a:p>
            <a:pPr defTabSz="914377">
              <a:defRPr/>
            </a:pPr>
            <a:r>
              <a:rPr lang="mn-MN" sz="1600" b="0" dirty="0">
                <a:solidFill>
                  <a:schemeClr val="accent1">
                    <a:lumMod val="50000"/>
                  </a:schemeClr>
                </a:solidFill>
                <a:latin typeface="Arial" panose="020B0604020202020204"/>
              </a:rPr>
              <a:t>16,000 тээврийн </a:t>
            </a:r>
          </a:p>
          <a:p>
            <a:pPr defTabSz="914377">
              <a:defRPr/>
            </a:pPr>
            <a:r>
              <a:rPr lang="mn-MN" sz="1600" b="0" dirty="0">
                <a:solidFill>
                  <a:schemeClr val="accent1">
                    <a:lumMod val="50000"/>
                  </a:schemeClr>
                </a:solidFill>
                <a:latin typeface="Arial" panose="020B0604020202020204"/>
              </a:rPr>
              <a:t>хэрэгсэл</a:t>
            </a:r>
            <a:endParaRPr lang="en-US" sz="1600" b="0" dirty="0">
              <a:solidFill>
                <a:schemeClr val="accent1">
                  <a:lumMod val="50000"/>
                </a:schemeClr>
              </a:solidFill>
              <a:latin typeface="Arial" panose="020B0604020202020204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269974D-0781-44A4-BFAE-D5F8A4D0B9BD}"/>
              </a:ext>
            </a:extLst>
          </p:cNvPr>
          <p:cNvCxnSpPr>
            <a:cxnSpLocks/>
          </p:cNvCxnSpPr>
          <p:nvPr/>
        </p:nvCxnSpPr>
        <p:spPr>
          <a:xfrm flipH="1">
            <a:off x="5829225" y="4110245"/>
            <a:ext cx="1" cy="2269497"/>
          </a:xfrm>
          <a:prstGeom prst="line">
            <a:avLst/>
          </a:prstGeom>
          <a:ln w="28575" cap="flat" cmpd="sng" algn="ctr">
            <a:solidFill>
              <a:srgbClr val="21396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282CAB1B-8D5C-4708-ACA4-9917EE09F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106" y="1189070"/>
            <a:ext cx="1355044" cy="113066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458EBCB5-893A-409E-BAE6-EB9110D31DC7}"/>
              </a:ext>
            </a:extLst>
          </p:cNvPr>
          <p:cNvSpPr txBox="1"/>
          <p:nvPr/>
        </p:nvSpPr>
        <p:spPr>
          <a:xfrm>
            <a:off x="5963107" y="2584157"/>
            <a:ext cx="594118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mn-MN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mn-MN" sz="1600" b="1" dirty="0">
                <a:solidFill>
                  <a:srgbClr val="21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solidFill>
                  <a:srgbClr val="21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татвар төлөгч ХШ-ийн актаар ногдуулсан </a:t>
            </a:r>
            <a:r>
              <a:rPr lang="mn-MN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9.5 тэрбум.₮</a:t>
            </a:r>
            <a:r>
              <a:rPr lang="mn-MN" sz="1600" dirty="0">
                <a:solidFill>
                  <a:srgbClr val="21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-ийн</a:t>
            </a:r>
            <a:r>
              <a:rPr lang="mn-MN" sz="2000" dirty="0">
                <a:solidFill>
                  <a:srgbClr val="21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solidFill>
                  <a:srgbClr val="21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татварын өрийг барагдуулсан.</a:t>
            </a:r>
            <a:endParaRPr lang="en-US" sz="1400" dirty="0">
              <a:solidFill>
                <a:srgbClr val="21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015320-20F7-49F2-BA83-001529780DBD}"/>
              </a:ext>
            </a:extLst>
          </p:cNvPr>
          <p:cNvSpPr txBox="1"/>
          <p:nvPr/>
        </p:nvSpPr>
        <p:spPr>
          <a:xfrm>
            <a:off x="6967643" y="3769643"/>
            <a:ext cx="41062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mn-MN" sz="1600" b="1" dirty="0">
                <a:solidFill>
                  <a:srgbClr val="213864"/>
                </a:solidFill>
                <a:latin typeface="Arial" panose="020B0604020202020204"/>
                <a:cs typeface="Arial" panose="020B0604020202020204" pitchFamily="34" charset="0"/>
              </a:rPr>
              <a:t>“С” зөвшөөрөл авах хүсэлт гаргасан татварын өртэй аж ахуйн нэгж</a:t>
            </a:r>
            <a:endParaRPr lang="en-US" sz="1600" b="1" dirty="0">
              <a:solidFill>
                <a:srgbClr val="213864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B9C49E1-A0D5-4FCD-B1B6-F61046DC9068}"/>
              </a:ext>
            </a:extLst>
          </p:cNvPr>
          <p:cNvSpPr txBox="1"/>
          <p:nvPr/>
        </p:nvSpPr>
        <p:spPr>
          <a:xfrm>
            <a:off x="7618474" y="4398863"/>
            <a:ext cx="382688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743076">
              <a:defRPr/>
            </a:pPr>
            <a:r>
              <a:rPr lang="mn-MN"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АТҮТ-өөс</a:t>
            </a:r>
            <a:r>
              <a:rPr lang="en-US"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2021.03.09-нд</a:t>
            </a:r>
          </a:p>
          <a:p>
            <a:pPr algn="ctr" defTabSz="743076">
              <a:defRPr/>
            </a:pPr>
            <a:r>
              <a:rPr lang="mn-MN"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цахимаар ирүүлсэн </a:t>
            </a:r>
            <a:r>
              <a:rPr lang="mn-MN" b="1"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ААН</a:t>
            </a:r>
            <a:r>
              <a:rPr lang="mn-MN"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-ээс</a:t>
            </a:r>
          </a:p>
          <a:p>
            <a:pPr algn="ctr" defTabSz="743076">
              <a:defRPr/>
            </a:pPr>
            <a:r>
              <a:rPr lang="mn-MN" sz="2000" b="1" spc="-12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ААН</a:t>
            </a:r>
            <a:r>
              <a:rPr lang="mn-MN" sz="2000"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татварын өрөө төлсөн.  </a:t>
            </a:r>
            <a:endParaRPr lang="en-US" spc="-12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C660DD0-E3D0-463F-953D-9F6E34D4C38E}"/>
              </a:ext>
            </a:extLst>
          </p:cNvPr>
          <p:cNvSpPr txBox="1"/>
          <p:nvPr/>
        </p:nvSpPr>
        <p:spPr>
          <a:xfrm>
            <a:off x="7057293" y="5604087"/>
            <a:ext cx="4106208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defRPr kumimoji="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anose="020B0604020202020204" pitchFamily="34" charset="0"/>
              </a:defRPr>
            </a:lvl1pPr>
          </a:lstStyle>
          <a:p>
            <a:pPr defTabSz="914377">
              <a:defRPr/>
            </a:pPr>
            <a:r>
              <a:rPr lang="mn-MN" u="sng" dirty="0">
                <a:latin typeface="Arial" panose="020B0604020202020204"/>
              </a:rPr>
              <a:t>Татварын өрийн дүн:</a:t>
            </a:r>
          </a:p>
          <a:p>
            <a:pPr defTabSz="914377">
              <a:defRPr/>
            </a:pPr>
            <a:r>
              <a:rPr lang="en-US" sz="1100" u="sng" dirty="0">
                <a:latin typeface="Arial" panose="020B0604020202020204"/>
              </a:rPr>
              <a:t> </a:t>
            </a:r>
            <a:endParaRPr lang="mn-MN" sz="1100" u="sng" dirty="0">
              <a:latin typeface="Arial" panose="020B0604020202020204"/>
            </a:endParaRPr>
          </a:p>
          <a:p>
            <a:pPr defTabSz="914377">
              <a:defRPr/>
            </a:pPr>
            <a:r>
              <a:rPr lang="mn-MN" dirty="0">
                <a:solidFill>
                  <a:srgbClr val="002060"/>
                </a:solidFill>
                <a:latin typeface="Arial" panose="020B0604020202020204"/>
              </a:rPr>
              <a:t>42 ААН-ийн</a:t>
            </a:r>
            <a:r>
              <a:rPr lang="mn-MN" dirty="0">
                <a:solidFill>
                  <a:srgbClr val="FF0000"/>
                </a:solidFill>
                <a:latin typeface="Arial" panose="020B0604020202020204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anose="020B0604020202020204"/>
              </a:rPr>
              <a:t>14</a:t>
            </a:r>
            <a:r>
              <a:rPr lang="mn-MN" dirty="0">
                <a:solidFill>
                  <a:srgbClr val="FF0000"/>
                </a:solidFill>
                <a:latin typeface="Arial" panose="020B0604020202020204"/>
              </a:rPr>
              <a:t>9</a:t>
            </a:r>
            <a:r>
              <a:rPr lang="en-US" dirty="0">
                <a:solidFill>
                  <a:srgbClr val="FF0000"/>
                </a:solidFill>
                <a:latin typeface="Arial" panose="020B0604020202020204"/>
              </a:rPr>
              <a:t>.</a:t>
            </a:r>
            <a:r>
              <a:rPr lang="mn-MN" dirty="0">
                <a:solidFill>
                  <a:srgbClr val="FF0000"/>
                </a:solidFill>
                <a:latin typeface="Arial" panose="020B0604020202020204"/>
              </a:rPr>
              <a:t>1</a:t>
            </a:r>
            <a:r>
              <a:rPr lang="en-US" dirty="0">
                <a:solidFill>
                  <a:srgbClr val="FF0000"/>
                </a:solidFill>
                <a:latin typeface="Arial" panose="020B0604020202020204"/>
              </a:rPr>
              <a:t> </a:t>
            </a:r>
            <a:r>
              <a:rPr lang="mn-MN" dirty="0">
                <a:solidFill>
                  <a:srgbClr val="FF0000"/>
                </a:solidFill>
                <a:latin typeface="Arial" panose="020B0604020202020204"/>
              </a:rPr>
              <a:t>тэрбум.₮</a:t>
            </a:r>
          </a:p>
          <a:p>
            <a:pPr defTabSz="914377">
              <a:defRPr/>
            </a:pPr>
            <a:r>
              <a:rPr lang="en-US" sz="1050" i="1" dirty="0">
                <a:latin typeface="Arial" panose="020B0604020202020204"/>
              </a:rPr>
              <a:t>/</a:t>
            </a:r>
            <a:r>
              <a:rPr lang="mn-MN" sz="1050" i="1" dirty="0">
                <a:latin typeface="Arial" panose="020B0604020202020204"/>
              </a:rPr>
              <a:t>2021.03.11-ний байдлаар</a:t>
            </a:r>
            <a:r>
              <a:rPr lang="en-US" sz="1050" i="1" dirty="0">
                <a:latin typeface="Arial" panose="020B0604020202020204"/>
              </a:rPr>
              <a:t>/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BD10E33-3357-4D66-A921-D0E811D80699}"/>
              </a:ext>
            </a:extLst>
          </p:cNvPr>
          <p:cNvGrpSpPr/>
          <p:nvPr/>
        </p:nvGrpSpPr>
        <p:grpSpPr>
          <a:xfrm>
            <a:off x="6329371" y="4407448"/>
            <a:ext cx="1397826" cy="1148726"/>
            <a:chOff x="3919571" y="1241483"/>
            <a:chExt cx="1218885" cy="1054997"/>
          </a:xfrm>
        </p:grpSpPr>
        <p:pic>
          <p:nvPicPr>
            <p:cNvPr id="36" name="Picture 6" descr="Insurance company - Free security icons">
              <a:extLst>
                <a:ext uri="{FF2B5EF4-FFF2-40B4-BE49-F238E27FC236}">
                  <a16:creationId xmlns:a16="http://schemas.microsoft.com/office/drawing/2014/main" id="{A755B118-BC99-4655-B76C-56872D6E86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9571" y="1241483"/>
              <a:ext cx="839759" cy="839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Coal dump truck icon flat style Royalty Free Vector Image">
              <a:extLst>
                <a:ext uri="{FF2B5EF4-FFF2-40B4-BE49-F238E27FC236}">
                  <a16:creationId xmlns:a16="http://schemas.microsoft.com/office/drawing/2014/main" id="{22A5D228-733B-46AE-858B-4CB46B1D1D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backgroundMark x1="41800" y1="62130" x2="41800" y2="62130"/>
                          <a14:backgroundMark x1="50900" y1="63519" x2="64400" y2="73704"/>
                          <a14:backgroundMark x1="41600" y1="65741" x2="56100" y2="74167"/>
                          <a14:backgroundMark x1="56100" y1="74167" x2="71200" y2="76481"/>
                          <a14:backgroundMark x1="45100" y1="65741" x2="49400" y2="75370"/>
                          <a14:backgroundMark x1="49400" y1="75370" x2="56900" y2="79259"/>
                          <a14:backgroundMark x1="56900" y1="79259" x2="65500" y2="79722"/>
                          <a14:backgroundMark x1="65500" y1="79722" x2="76100" y2="77037"/>
                          <a14:backgroundMark x1="76100" y1="77037" x2="69900" y2="69167"/>
                          <a14:backgroundMark x1="69900" y1="69167" x2="41400" y2="63796"/>
                          <a14:backgroundMark x1="41400" y1="63796" x2="32800" y2="66389"/>
                          <a14:backgroundMark x1="32800" y1="66389" x2="36000" y2="74259"/>
                          <a14:backgroundMark x1="36000" y1="74259" x2="57900" y2="80648"/>
                          <a14:backgroundMark x1="57900" y1="80648" x2="72800" y2="81019"/>
                          <a14:backgroundMark x1="80400" y1="34259" x2="87200" y2="43426"/>
                          <a14:backgroundMark x1="72500" y1="32870" x2="78400" y2="32315"/>
                          <a14:backgroundMark x1="69500" y1="33611" x2="69500" y2="33611"/>
                          <a14:backgroundMark x1="66600" y1="35556" x2="66600" y2="35556"/>
                          <a14:backgroundMark x1="65500" y1="38889" x2="65500" y2="38889"/>
                          <a14:backgroundMark x1="65100" y1="39352" x2="65100" y2="39352"/>
                          <a14:backgroundMark x1="66100" y1="36852" x2="66100" y2="36852"/>
                          <a14:backgroundMark x1="61900" y1="45648" x2="61900" y2="52037"/>
                          <a14:backgroundMark x1="29500" y1="51296" x2="33500" y2="52685"/>
                          <a14:backgroundMark x1="17800" y1="47593" x2="20200" y2="48426"/>
                          <a14:backgroundMark x1="12200" y1="44444" x2="12200" y2="4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38" t="25335" r="9268" b="33145"/>
            <a:stretch/>
          </p:blipFill>
          <p:spPr bwMode="auto">
            <a:xfrm>
              <a:off x="4285731" y="1822627"/>
              <a:ext cx="852725" cy="473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F8AA033D-509E-4110-804F-6BAFFD5A20C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992" t="3763" r="8389" b="11467"/>
          <a:stretch/>
        </p:blipFill>
        <p:spPr>
          <a:xfrm>
            <a:off x="782556" y="1061332"/>
            <a:ext cx="1500079" cy="914400"/>
          </a:xfrm>
          <a:prstGeom prst="rect">
            <a:avLst/>
          </a:prstGeom>
        </p:spPr>
      </p:pic>
      <p:pic>
        <p:nvPicPr>
          <p:cNvPr id="1026" name="Picture 2" descr="Call center worker with headset - Free people icons">
            <a:extLst>
              <a:ext uri="{FF2B5EF4-FFF2-40B4-BE49-F238E27FC236}">
                <a16:creationId xmlns:a16="http://schemas.microsoft.com/office/drawing/2014/main" id="{2FAFC46E-E58F-44D8-A94D-AA03A3305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44" y="541324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Mail Icon, Symbol. Download in PNG, SVG format.">
            <a:extLst>
              <a:ext uri="{FF2B5EF4-FFF2-40B4-BE49-F238E27FC236}">
                <a16:creationId xmlns:a16="http://schemas.microsoft.com/office/drawing/2014/main" id="{64B43F68-443F-4CC5-B00C-95B8D61217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4470" r="11155" b="5400"/>
          <a:stretch/>
        </p:blipFill>
        <p:spPr bwMode="auto">
          <a:xfrm>
            <a:off x="868856" y="4076839"/>
            <a:ext cx="79871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096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74959A5C-838B-4722-8BFF-1F439C30C432}"/>
              </a:ext>
            </a:extLst>
          </p:cNvPr>
          <p:cNvSpPr/>
          <p:nvPr/>
        </p:nvSpPr>
        <p:spPr>
          <a:xfrm>
            <a:off x="-10014" y="3980988"/>
            <a:ext cx="12202014" cy="28770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7F27CF-7CB0-4139-8AB0-DA1C28160E78}"/>
              </a:ext>
            </a:extLst>
          </p:cNvPr>
          <p:cNvSpPr txBox="1"/>
          <p:nvPr/>
        </p:nvSpPr>
        <p:spPr>
          <a:xfrm>
            <a:off x="1304925" y="191329"/>
            <a:ext cx="100679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sz="2000" b="1" u="sng" dirty="0">
                <a:solidFill>
                  <a:srgbClr val="002060"/>
                </a:solidFill>
                <a:latin typeface="Arial" panose="020B0604020202020204"/>
                <a:cs typeface="Arial" panose="020B0604020202020204" pitchFamily="34" charset="0"/>
              </a:rPr>
              <a:t>“</a:t>
            </a:r>
            <a:r>
              <a:rPr lang="mn-MN" sz="2000" b="1" u="sng" dirty="0">
                <a:solidFill>
                  <a:srgbClr val="002060"/>
                </a:solidFill>
                <a:latin typeface="Arial" panose="020B0604020202020204"/>
                <a:cs typeface="Arial" panose="020B0604020202020204" pitchFamily="34" charset="0"/>
              </a:rPr>
              <a:t>С</a:t>
            </a:r>
            <a:r>
              <a:rPr lang="en-US" sz="2000" b="1" u="sng" dirty="0">
                <a:solidFill>
                  <a:srgbClr val="002060"/>
                </a:solidFill>
                <a:latin typeface="Arial" panose="020B0604020202020204"/>
                <a:cs typeface="Arial" panose="020B0604020202020204" pitchFamily="34" charset="0"/>
              </a:rPr>
              <a:t>”</a:t>
            </a:r>
            <a:r>
              <a:rPr lang="mn-MN" sz="2000" b="1" u="sng" dirty="0">
                <a:solidFill>
                  <a:srgbClr val="002060"/>
                </a:solidFill>
                <a:latin typeface="Arial" panose="020B0604020202020204"/>
                <a:cs typeface="Arial" panose="020B0604020202020204" pitchFamily="34" charset="0"/>
              </a:rPr>
              <a:t> зөвшөөрөл хүссэн татварын өртэйтэй 68 ААН-ийн мэдээлэл</a:t>
            </a:r>
            <a:endParaRPr lang="en-US" sz="2000" b="1" u="sng" dirty="0">
              <a:solidFill>
                <a:srgbClr val="002060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2596D1-2B41-4953-BFD1-82831D0742CC}"/>
              </a:ext>
            </a:extLst>
          </p:cNvPr>
          <p:cNvSpPr txBox="1"/>
          <p:nvPr/>
        </p:nvSpPr>
        <p:spPr>
          <a:xfrm>
            <a:off x="10321170" y="790245"/>
            <a:ext cx="146807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11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2021.03.11-ний өдрийн байдлаар</a:t>
            </a:r>
            <a:endParaRPr lang="en-US" sz="11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8D459E-E28A-45FF-B2A0-696167FD1829}"/>
              </a:ext>
            </a:extLst>
          </p:cNvPr>
          <p:cNvSpPr txBox="1"/>
          <p:nvPr/>
        </p:nvSpPr>
        <p:spPr>
          <a:xfrm>
            <a:off x="922789" y="3351295"/>
            <a:ext cx="111281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ААН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mn-MN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1,537.8                   47.6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mn-MN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mn-MN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167.2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mn-MN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mn-MN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29.3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mn-MN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mn-MN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149.1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mn-MN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mn-MN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117</a:t>
            </a: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mn-MN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r>
              <a:rPr lang="mn-MN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mn-MN" sz="12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444.9</a:t>
            </a:r>
            <a:r>
              <a:rPr lang="mn-MN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 </a:t>
            </a:r>
            <a:r>
              <a:rPr lang="mn-MN" sz="14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</a:t>
            </a:r>
            <a:r>
              <a:rPr lang="en-US" sz="14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5.6                        6.3</a:t>
            </a:r>
            <a:endParaRPr lang="en-U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946416-C0C2-4B14-BB66-AA332C51FAF4}"/>
              </a:ext>
            </a:extLst>
          </p:cNvPr>
          <p:cNvSpPr txBox="1"/>
          <p:nvPr/>
        </p:nvSpPr>
        <p:spPr>
          <a:xfrm>
            <a:off x="8071524" y="2615651"/>
            <a:ext cx="11931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Татварын өр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7CB6F0-8EF2-4E54-A19A-AB5EBD90C80E}"/>
              </a:ext>
            </a:extLst>
          </p:cNvPr>
          <p:cNvGrpSpPr/>
          <p:nvPr/>
        </p:nvGrpSpPr>
        <p:grpSpPr>
          <a:xfrm>
            <a:off x="575486" y="1433645"/>
            <a:ext cx="11292119" cy="1790313"/>
            <a:chOff x="575486" y="1433645"/>
            <a:chExt cx="11292119" cy="179031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F8D4CD4-109B-419B-ACD4-3FF354F730C0}"/>
                </a:ext>
              </a:extLst>
            </p:cNvPr>
            <p:cNvGrpSpPr/>
            <p:nvPr/>
          </p:nvGrpSpPr>
          <p:grpSpPr>
            <a:xfrm>
              <a:off x="575486" y="1433645"/>
              <a:ext cx="11292119" cy="1790313"/>
              <a:chOff x="575486" y="1433645"/>
              <a:chExt cx="11292119" cy="1872964"/>
            </a:xfrm>
          </p:grpSpPr>
          <p:pic>
            <p:nvPicPr>
              <p:cNvPr id="1026" name="Picture 2" descr="Company Icon | Download Desktop Business icons | IconsPedia">
                <a:extLst>
                  <a:ext uri="{FF2B5EF4-FFF2-40B4-BE49-F238E27FC236}">
                    <a16:creationId xmlns:a16="http://schemas.microsoft.com/office/drawing/2014/main" id="{D3713E95-14E0-4A0A-BBA4-AFBA80EB39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85" t="6608" r="14970" b="9837"/>
              <a:stretch/>
            </p:blipFill>
            <p:spPr bwMode="auto">
              <a:xfrm>
                <a:off x="819150" y="1433645"/>
                <a:ext cx="914400" cy="9497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" name="Picture 4" descr="Business Card Background 512*512 transprent Png Free Download - Area, Text,  Yellow. - CleanPNG / KissPNG">
                <a:extLst>
                  <a:ext uri="{FF2B5EF4-FFF2-40B4-BE49-F238E27FC236}">
                    <a16:creationId xmlns:a16="http://schemas.microsoft.com/office/drawing/2014/main" id="{46A75D20-3B75-4CB7-A89C-4908EF4E0B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6336" y="1433645"/>
                <a:ext cx="914400" cy="914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BE0B4E-DC37-4B74-A1BE-612E08BA9DC9}"/>
                  </a:ext>
                </a:extLst>
              </p:cNvPr>
              <p:cNvSpPr txBox="1"/>
              <p:nvPr/>
            </p:nvSpPr>
            <p:spPr>
              <a:xfrm>
                <a:off x="2385142" y="2563720"/>
                <a:ext cx="1401727" cy="740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mn-MN" sz="1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Борлуулалтын орлого</a:t>
                </a:r>
              </a:p>
              <a:p>
                <a:pPr algn="ctr"/>
                <a:r>
                  <a:rPr lang="mn-MN" sz="1200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1200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mn-MN" sz="1200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эрбум.₮/</a:t>
                </a:r>
                <a:endPara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6AE38E-0250-4420-8FF9-7CAEA62CD8C9}"/>
                  </a:ext>
                </a:extLst>
              </p:cNvPr>
              <p:cNvSpPr txBox="1"/>
              <p:nvPr/>
            </p:nvSpPr>
            <p:spPr>
              <a:xfrm>
                <a:off x="5070952" y="2563720"/>
                <a:ext cx="1025048" cy="724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mn-MN" sz="1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Төлсөн татвар</a:t>
                </a:r>
              </a:p>
              <a:p>
                <a:pPr algn="ctr"/>
                <a:r>
                  <a:rPr lang="mn-MN" sz="1100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/2020 он/</a:t>
                </a:r>
                <a:endParaRPr lang="en-US" sz="11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FBB4C3-DE0A-42BB-8C14-0BD60FD695CC}"/>
                  </a:ext>
                </a:extLst>
              </p:cNvPr>
              <p:cNvSpPr txBox="1"/>
              <p:nvPr/>
            </p:nvSpPr>
            <p:spPr>
              <a:xfrm>
                <a:off x="3921140" y="2566043"/>
                <a:ext cx="1193133" cy="740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mn-MN" sz="1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ААНОАТ-ын ногдол</a:t>
                </a:r>
              </a:p>
              <a:p>
                <a:pPr algn="ctr"/>
                <a:r>
                  <a:rPr lang="mn-MN" sz="1200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/тэрбум.₮/</a:t>
                </a:r>
                <a:endPara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0" name="Picture 2" descr="Gst Icon Vector Vectors High Resolution Stock Photography and Images - Alamy">
                <a:extLst>
                  <a:ext uri="{FF2B5EF4-FFF2-40B4-BE49-F238E27FC236}">
                    <a16:creationId xmlns:a16="http://schemas.microsoft.com/office/drawing/2014/main" id="{0F303EC0-DFAB-4304-BBAA-7456FA512F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27" r="9846" b="36825"/>
              <a:stretch/>
            </p:blipFill>
            <p:spPr bwMode="auto">
              <a:xfrm>
                <a:off x="9700738" y="1603453"/>
                <a:ext cx="754338" cy="7315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Concept tax audit ⬇ Vector Image by © rodnikovay1 | Vector Stock 172309304">
                <a:extLst>
                  <a:ext uri="{FF2B5EF4-FFF2-40B4-BE49-F238E27FC236}">
                    <a16:creationId xmlns:a16="http://schemas.microsoft.com/office/drawing/2014/main" id="{86ADA931-461B-4C0C-ADEC-4AE2689392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65" t="2091" r="8204" b="8366"/>
              <a:stretch/>
            </p:blipFill>
            <p:spPr bwMode="auto">
              <a:xfrm>
                <a:off x="10899150" y="1567137"/>
                <a:ext cx="614627" cy="7315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A8BF9A-EE1E-4BBF-A1A6-44BF4D62F4A9}"/>
                  </a:ext>
                </a:extLst>
              </p:cNvPr>
              <p:cNvSpPr txBox="1"/>
              <p:nvPr/>
            </p:nvSpPr>
            <p:spPr>
              <a:xfrm>
                <a:off x="9481341" y="2756669"/>
                <a:ext cx="1193132" cy="3219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mn-MN" sz="1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Тайлан</a:t>
                </a:r>
                <a:endPara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3800905-4E3C-4EB4-81A8-6E216C4F4855}"/>
                  </a:ext>
                </a:extLst>
              </p:cNvPr>
              <p:cNvSpPr txBox="1"/>
              <p:nvPr/>
            </p:nvSpPr>
            <p:spPr>
              <a:xfrm>
                <a:off x="10674473" y="2670218"/>
                <a:ext cx="1193132" cy="547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mn-MN" sz="1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Хяналт шалгалт</a:t>
                </a:r>
                <a:endPara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A09CDCC-C8CA-40AF-8D4C-28BCFCDD9AEF}"/>
                  </a:ext>
                </a:extLst>
              </p:cNvPr>
              <p:cNvSpPr txBox="1"/>
              <p:nvPr/>
            </p:nvSpPr>
            <p:spPr>
              <a:xfrm>
                <a:off x="575486" y="2670218"/>
                <a:ext cx="1401727" cy="547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mn-MN" sz="1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ААН-ийн</a:t>
                </a:r>
              </a:p>
              <a:p>
                <a:pPr algn="ctr"/>
                <a:r>
                  <a:rPr lang="mn-MN" sz="1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тоо</a:t>
                </a:r>
                <a:endPara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104D33D-DFA5-4403-80FE-B227B7A3CA0F}"/>
                  </a:ext>
                </a:extLst>
              </p:cNvPr>
              <p:cNvSpPr txBox="1"/>
              <p:nvPr/>
            </p:nvSpPr>
            <p:spPr>
              <a:xfrm>
                <a:off x="6565205" y="2563720"/>
                <a:ext cx="1025048" cy="7244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mn-MN" sz="1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Төлсөн татвар</a:t>
                </a:r>
              </a:p>
              <a:p>
                <a:pPr algn="ctr"/>
                <a:r>
                  <a:rPr lang="mn-MN" sz="1100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/2021.03.11/</a:t>
                </a:r>
                <a:endParaRPr lang="en-US" sz="11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33F214C-ED4A-418A-B8BE-CF5473C0117D}"/>
                </a:ext>
              </a:extLst>
            </p:cNvPr>
            <p:cNvSpPr txBox="1"/>
            <p:nvPr/>
          </p:nvSpPr>
          <p:spPr>
            <a:xfrm>
              <a:off x="10214819" y="2365977"/>
              <a:ext cx="91930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mn-MN" sz="14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Үүнээс</a:t>
              </a:r>
              <a:endParaRPr lang="en-US" sz="1400" i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050" name="Picture 2" descr="Flat Income Tax Report Icon Vector ⬇ Vector Image by © prosymbols | Vector  Stock 250048750">
            <a:extLst>
              <a:ext uri="{FF2B5EF4-FFF2-40B4-BE49-F238E27FC236}">
                <a16:creationId xmlns:a16="http://schemas.microsoft.com/office/drawing/2014/main" id="{E5394474-D199-4996-871E-CC7B964D53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9" t="5382" r="14240" b="10928"/>
          <a:stretch/>
        </p:blipFill>
        <p:spPr bwMode="auto">
          <a:xfrm>
            <a:off x="102431" y="4270800"/>
            <a:ext cx="1636139" cy="21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B52E1919-54D1-432E-99AF-0C1FED5D07FE}"/>
              </a:ext>
            </a:extLst>
          </p:cNvPr>
          <p:cNvGrpSpPr/>
          <p:nvPr/>
        </p:nvGrpSpPr>
        <p:grpSpPr>
          <a:xfrm>
            <a:off x="1815601" y="4009190"/>
            <a:ext cx="10186253" cy="2754311"/>
            <a:chOff x="1815601" y="4000644"/>
            <a:chExt cx="10186253" cy="275431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C1A6A6C-47C4-4954-9BE5-5706A1A3DE6F}"/>
                </a:ext>
              </a:extLst>
            </p:cNvPr>
            <p:cNvSpPr txBox="1"/>
            <p:nvPr/>
          </p:nvSpPr>
          <p:spPr>
            <a:xfrm>
              <a:off x="1815601" y="4692852"/>
              <a:ext cx="10073768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mn-MN" sz="15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Тайлан тушаасан 			</a:t>
              </a:r>
              <a:r>
                <a:rPr lang="mn-MN" sz="15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65 ААН</a:t>
              </a:r>
              <a:r>
                <a:rPr lang="en-US" sz="15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mn-MN" sz="15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mn-MN" sz="15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1,537.8		170.7		47.6</a:t>
              </a:r>
              <a:r>
                <a:rPr lang="en-US" sz="15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mn-MN" sz="15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Ашигтай тайлан		31 ААН		1,438.1		203.5		47.6</a:t>
              </a:r>
            </a:p>
            <a:p>
              <a:pPr>
                <a:spcAft>
                  <a:spcPts val="400"/>
                </a:spcAft>
              </a:pPr>
              <a:r>
                <a:rPr lang="mn-MN" sz="15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Алдагдалтай тайлан		31 ААН		99.7		-32.8		  - </a:t>
              </a:r>
            </a:p>
            <a:p>
              <a:pPr>
                <a:spcAft>
                  <a:spcPts val="400"/>
                </a:spcAft>
              </a:pPr>
              <a:r>
                <a:rPr lang="mn-MN" sz="15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Х тайлан</a:t>
              </a:r>
              <a:r>
                <a:rPr lang="en-US" sz="15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		3</a:t>
              </a:r>
              <a:r>
                <a:rPr lang="mn-MN" sz="15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ААН		  -		   -		  -</a:t>
              </a:r>
            </a:p>
            <a:p>
              <a:pPr>
                <a:spcAft>
                  <a:spcPts val="400"/>
                </a:spcAft>
              </a:pPr>
              <a:endParaRPr lang="mn-MN" sz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400"/>
                </a:spcAft>
              </a:pPr>
              <a:r>
                <a:rPr lang="mn-MN" sz="15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Тайлан тушаагаагүй 		</a:t>
              </a:r>
              <a:r>
                <a:rPr lang="mn-MN" sz="15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 ААН</a:t>
              </a:r>
            </a:p>
            <a:p>
              <a:pPr>
                <a:spcAft>
                  <a:spcPts val="400"/>
                </a:spcAft>
              </a:pPr>
              <a:r>
                <a:rPr lang="mn-MN" sz="15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Тайлан үйлдсэн 		1  ААН </a:t>
              </a:r>
              <a:r>
                <a:rPr lang="mn-MN" sz="11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/ТА-д илгээгээгүй/</a:t>
              </a:r>
              <a:endParaRPr lang="mn-MN" sz="15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400"/>
                </a:spcAft>
              </a:pPr>
              <a:r>
                <a:rPr lang="mn-MN" sz="15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Тайлан үйлдээгүй 		2  ААН</a:t>
              </a:r>
              <a:endParaRPr lang="en-US" sz="1500" dirty="0">
                <a:solidFill>
                  <a:srgbClr val="00206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43EA311-2DBB-4115-9A2D-AB7CF87BCF1A}"/>
                </a:ext>
              </a:extLst>
            </p:cNvPr>
            <p:cNvSpPr txBox="1"/>
            <p:nvPr/>
          </p:nvSpPr>
          <p:spPr>
            <a:xfrm>
              <a:off x="6889389" y="4024352"/>
              <a:ext cx="140172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mn-MN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Борлуулалтын орлого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6D441D8-ADA2-4F1E-B5B4-AE2AD6636050}"/>
                </a:ext>
              </a:extLst>
            </p:cNvPr>
            <p:cNvSpPr txBox="1"/>
            <p:nvPr/>
          </p:nvSpPr>
          <p:spPr>
            <a:xfrm>
              <a:off x="8512905" y="4024352"/>
              <a:ext cx="173735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mn-MN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Татвар ногдуулах орлого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243F220-E187-4AFA-921A-D777034E5014}"/>
                </a:ext>
              </a:extLst>
            </p:cNvPr>
            <p:cNvSpPr txBox="1"/>
            <p:nvPr/>
          </p:nvSpPr>
          <p:spPr>
            <a:xfrm>
              <a:off x="10264495" y="4000644"/>
              <a:ext cx="173735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mn-MN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Төлбөл зохих ААНОАТ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FA60BB8-A962-4100-955F-8E5B204335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25937" y="4634962"/>
              <a:ext cx="9890392" cy="2370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1A71FF8-D644-4711-9356-34AC124EC947}"/>
                </a:ext>
              </a:extLst>
            </p:cNvPr>
            <p:cNvSpPr txBox="1"/>
            <p:nvPr/>
          </p:nvSpPr>
          <p:spPr>
            <a:xfrm>
              <a:off x="2277369" y="4132073"/>
              <a:ext cx="203615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mn-MN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Тайлангийн үзүүлэлт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DC94D6A-3FCF-4CF7-9948-8EE4C0CB585C}"/>
                </a:ext>
              </a:extLst>
            </p:cNvPr>
            <p:cNvSpPr txBox="1"/>
            <p:nvPr/>
          </p:nvSpPr>
          <p:spPr>
            <a:xfrm>
              <a:off x="5302612" y="4127414"/>
              <a:ext cx="111959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mn-MN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ТТТоо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B8BAC9C-4228-4E42-8C83-24D07357D810}"/>
              </a:ext>
            </a:extLst>
          </p:cNvPr>
          <p:cNvSpPr txBox="1"/>
          <p:nvPr/>
        </p:nvSpPr>
        <p:spPr>
          <a:xfrm>
            <a:off x="664132" y="3579793"/>
            <a:ext cx="1973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Энержи ресурс ХХК-аас</a:t>
            </a:r>
          </a:p>
          <a:p>
            <a:r>
              <a:rPr lang="mn-MN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бусад 67 ААН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5" name="Picture 6" descr="Premium Vector | Businessman paying taxes flat illustration">
            <a:extLst>
              <a:ext uri="{FF2B5EF4-FFF2-40B4-BE49-F238E27FC236}">
                <a16:creationId xmlns:a16="http://schemas.microsoft.com/office/drawing/2014/main" id="{5879F5BF-19AE-47BC-A02E-5035E8B95D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8" b="10580"/>
          <a:stretch/>
        </p:blipFill>
        <p:spPr bwMode="auto">
          <a:xfrm flipH="1">
            <a:off x="6700560" y="1510080"/>
            <a:ext cx="754338" cy="87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Premium Vector | Businessman paying taxes flat illustration">
            <a:extLst>
              <a:ext uri="{FF2B5EF4-FFF2-40B4-BE49-F238E27FC236}">
                <a16:creationId xmlns:a16="http://schemas.microsoft.com/office/drawing/2014/main" id="{9EF9F95D-E582-4A28-BA45-69262CF0F6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3" b="10580"/>
          <a:stretch/>
        </p:blipFill>
        <p:spPr bwMode="auto">
          <a:xfrm flipH="1">
            <a:off x="4036271" y="1547524"/>
            <a:ext cx="914400" cy="87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Premium Vector | Businessman paying taxes flat illustration">
            <a:extLst>
              <a:ext uri="{FF2B5EF4-FFF2-40B4-BE49-F238E27FC236}">
                <a16:creationId xmlns:a16="http://schemas.microsoft.com/office/drawing/2014/main" id="{E6E9E424-DCB2-4D11-939B-DE9CDB97C4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8" b="10580"/>
          <a:stretch/>
        </p:blipFill>
        <p:spPr bwMode="auto">
          <a:xfrm flipH="1">
            <a:off x="5210750" y="1510080"/>
            <a:ext cx="754338" cy="87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9AD68B9-44E9-44D4-A63B-AD99304FB1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5785" y="1657558"/>
            <a:ext cx="864065" cy="57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3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FC88CA-68C3-41F9-959C-18BA005F3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331116"/>
              </p:ext>
            </p:extLst>
          </p:nvPr>
        </p:nvGraphicFramePr>
        <p:xfrm>
          <a:off x="394630" y="1535476"/>
          <a:ext cx="4722653" cy="4941198"/>
        </p:xfrm>
        <a:graphic>
          <a:graphicData uri="http://schemas.openxmlformats.org/drawingml/2006/table">
            <a:tbl>
              <a:tblPr firstRow="1" firstCol="1" lastRow="1" bandRow="1">
                <a:tableStyleId>{3B4B98B0-60AC-42C2-AFA5-B58CD77FA1E5}</a:tableStyleId>
              </a:tblPr>
              <a:tblGrid>
                <a:gridCol w="365421">
                  <a:extLst>
                    <a:ext uri="{9D8B030D-6E8A-4147-A177-3AD203B41FA5}">
                      <a16:colId xmlns:a16="http://schemas.microsoft.com/office/drawing/2014/main" val="3140838520"/>
                    </a:ext>
                  </a:extLst>
                </a:gridCol>
                <a:gridCol w="1846957">
                  <a:extLst>
                    <a:ext uri="{9D8B030D-6E8A-4147-A177-3AD203B41FA5}">
                      <a16:colId xmlns:a16="http://schemas.microsoft.com/office/drawing/2014/main" val="3355239353"/>
                    </a:ext>
                  </a:extLst>
                </a:gridCol>
                <a:gridCol w="1251928">
                  <a:extLst>
                    <a:ext uri="{9D8B030D-6E8A-4147-A177-3AD203B41FA5}">
                      <a16:colId xmlns:a16="http://schemas.microsoft.com/office/drawing/2014/main" val="3446258738"/>
                    </a:ext>
                  </a:extLst>
                </a:gridCol>
                <a:gridCol w="1258347">
                  <a:extLst>
                    <a:ext uri="{9D8B030D-6E8A-4147-A177-3AD203B41FA5}">
                      <a16:colId xmlns:a16="http://schemas.microsoft.com/office/drawing/2014/main" val="1203472405"/>
                    </a:ext>
                  </a:extLst>
                </a:gridCol>
              </a:tblGrid>
              <a:tr h="881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ААН-ийн нэр</a:t>
                      </a:r>
                      <a:endParaRPr lang="mn-MN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Тээвэрлэсэн хэмжээ</a:t>
                      </a:r>
                      <a:br>
                        <a:rPr lang="mn-MN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mn-MN" sz="1200" b="0" i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/мян.тн/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Нийт нүүрсний экспортод эзлэх хувь 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319294"/>
                  </a:ext>
                </a:extLst>
              </a:tr>
              <a:tr h="293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Энержиресурс</a:t>
                      </a:r>
                      <a:endParaRPr lang="mn-MN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1,692.8 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6102180"/>
                  </a:ext>
                </a:extLst>
              </a:tr>
              <a:tr h="293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 глобал ложистикс</a:t>
                      </a:r>
                      <a:endParaRPr lang="mn-MN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1,149.7 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6249655"/>
                  </a:ext>
                </a:extLst>
              </a:tr>
              <a:tr h="293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 алт дриллинг</a:t>
                      </a:r>
                      <a:endParaRPr lang="mn-MN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898.9 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1079088"/>
                  </a:ext>
                </a:extLst>
              </a:tr>
              <a:tr h="293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Тавантолгой шин</a:t>
                      </a:r>
                      <a:endParaRPr lang="mn-MN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873.4 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5182397"/>
                  </a:ext>
                </a:extLst>
              </a:tr>
              <a:tr h="293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ЭМ СИ ПИ ЭЛ</a:t>
                      </a:r>
                      <a:endParaRPr lang="mn-MN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861.0 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5630213"/>
                  </a:ext>
                </a:extLst>
              </a:tr>
              <a:tr h="293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Чин хуа транс </a:t>
                      </a:r>
                      <a:endParaRPr lang="mn-MN" sz="12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739.9 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0029886"/>
                  </a:ext>
                </a:extLst>
              </a:tr>
              <a:tr h="293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МОГУЛ ЛОЖИСТИК</a:t>
                      </a:r>
                      <a:endParaRPr lang="mn-MN" sz="12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619.8 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6936184"/>
                  </a:ext>
                </a:extLst>
              </a:tr>
              <a:tr h="293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Берунложистикс</a:t>
                      </a:r>
                      <a:endParaRPr lang="mn-MN" sz="12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614.4 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2358429"/>
                  </a:ext>
                </a:extLst>
              </a:tr>
              <a:tr h="293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Айфронтиер</a:t>
                      </a:r>
                      <a:endParaRPr lang="mn-MN" sz="12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587.6 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1868366"/>
                  </a:ext>
                </a:extLst>
              </a:tr>
              <a:tr h="293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НАБАЗ</a:t>
                      </a:r>
                      <a:endParaRPr lang="mn-MN" sz="12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564.1 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3809712"/>
                  </a:ext>
                </a:extLst>
              </a:tr>
              <a:tr h="29394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mn-MN" sz="13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 10 ААН дүн</a:t>
                      </a:r>
                      <a:endParaRPr lang="mn-MN" sz="13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8,601.6 </a:t>
                      </a:r>
                      <a:endParaRPr lang="en-US" sz="13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30.2%</a:t>
                      </a:r>
                      <a:endParaRPr lang="en-US" sz="13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5739382"/>
                  </a:ext>
                </a:extLst>
              </a:tr>
              <a:tr h="29394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mn-MN" sz="13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Бусад 232 ААН</a:t>
                      </a:r>
                      <a:endParaRPr lang="mn-MN" sz="13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19,901.7 </a:t>
                      </a:r>
                      <a:endParaRPr lang="en-US" sz="13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69.8%</a:t>
                      </a:r>
                      <a:endParaRPr lang="en-US" sz="13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8652166"/>
                  </a:ext>
                </a:extLst>
              </a:tr>
              <a:tr h="53203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mn-MN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Нийт дүн</a:t>
                      </a:r>
                      <a:endParaRPr lang="mn-MN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28,503.2 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96869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91611C7-42AD-4D09-A6A2-D44002A2F6F1}"/>
              </a:ext>
            </a:extLst>
          </p:cNvPr>
          <p:cNvSpPr txBox="1"/>
          <p:nvPr/>
        </p:nvSpPr>
        <p:spPr>
          <a:xfrm>
            <a:off x="197313" y="863882"/>
            <a:ext cx="51172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mn-MN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БНХАУ-руу 2020 онд хамгийн их хэмжээний</a:t>
            </a:r>
          </a:p>
          <a:p>
            <a:pPr algn="ctr" defTabSz="914377">
              <a:defRPr/>
            </a:pPr>
            <a:r>
              <a:rPr lang="mn-MN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нүүрс тээвэрлэсэн ААН</a:t>
            </a:r>
            <a:endParaRPr lang="en-US" sz="16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6CD185-9E53-447F-B13B-18AA0D3779DF}"/>
              </a:ext>
            </a:extLst>
          </p:cNvPr>
          <p:cNvSpPr txBox="1"/>
          <p:nvPr/>
        </p:nvSpPr>
        <p:spPr>
          <a:xfrm>
            <a:off x="5998129" y="845002"/>
            <a:ext cx="61071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mn-MN" sz="1600" b="1" dirty="0">
                <a:solidFill>
                  <a:srgbClr val="21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“С” зөвшөөрөл авах хүсэлт гаргасан</a:t>
            </a:r>
            <a:endParaRPr lang="en-US" sz="1600" b="1" dirty="0">
              <a:solidFill>
                <a:srgbClr val="21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377">
              <a:defRPr/>
            </a:pPr>
            <a:r>
              <a:rPr lang="mn-MN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татварын өртэй 42 ААН</a:t>
            </a:r>
            <a:r>
              <a:rPr lang="mn-MN" sz="1600" b="1" dirty="0">
                <a:solidFill>
                  <a:srgbClr val="21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i="1" dirty="0">
                <a:solidFill>
                  <a:srgbClr val="21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/сая.₮/</a:t>
            </a:r>
            <a:endParaRPr lang="en-US" sz="1600" i="1" dirty="0">
              <a:solidFill>
                <a:srgbClr val="21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21C876-78FC-40D8-8E2F-CAF5386DE2A4}"/>
              </a:ext>
            </a:extLst>
          </p:cNvPr>
          <p:cNvSpPr txBox="1"/>
          <p:nvPr/>
        </p:nvSpPr>
        <p:spPr>
          <a:xfrm>
            <a:off x="2755955" y="181271"/>
            <a:ext cx="61071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mn-MN" sz="2000" b="1" u="sng" dirty="0">
                <a:solidFill>
                  <a:srgbClr val="213864"/>
                </a:solidFill>
                <a:latin typeface="Arial" panose="020B0604020202020204"/>
                <a:cs typeface="Arial" panose="020B0604020202020204" pitchFamily="34" charset="0"/>
              </a:rPr>
              <a:t>Нэмэлт мэдээлэл</a:t>
            </a:r>
            <a:endParaRPr lang="en-US" sz="2000" b="1" u="sng" dirty="0">
              <a:solidFill>
                <a:srgbClr val="213864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AF2E125-D83F-47AD-BC13-75C7D3B44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113853"/>
              </p:ext>
            </p:extLst>
          </p:nvPr>
        </p:nvGraphicFramePr>
        <p:xfrm>
          <a:off x="6568581" y="1535476"/>
          <a:ext cx="4959289" cy="4941198"/>
        </p:xfrm>
        <a:graphic>
          <a:graphicData uri="http://schemas.openxmlformats.org/drawingml/2006/table">
            <a:tbl>
              <a:tblPr firstRow="1" firstCol="1" lastRow="1" bandRow="1">
                <a:tableStyleId>{3B4B98B0-60AC-42C2-AFA5-B58CD77FA1E5}</a:tableStyleId>
              </a:tblPr>
              <a:tblGrid>
                <a:gridCol w="383731">
                  <a:extLst>
                    <a:ext uri="{9D8B030D-6E8A-4147-A177-3AD203B41FA5}">
                      <a16:colId xmlns:a16="http://schemas.microsoft.com/office/drawing/2014/main" val="3140838520"/>
                    </a:ext>
                  </a:extLst>
                </a:gridCol>
                <a:gridCol w="2216855">
                  <a:extLst>
                    <a:ext uri="{9D8B030D-6E8A-4147-A177-3AD203B41FA5}">
                      <a16:colId xmlns:a16="http://schemas.microsoft.com/office/drawing/2014/main" val="3355239353"/>
                    </a:ext>
                  </a:extLst>
                </a:gridCol>
                <a:gridCol w="1023457">
                  <a:extLst>
                    <a:ext uri="{9D8B030D-6E8A-4147-A177-3AD203B41FA5}">
                      <a16:colId xmlns:a16="http://schemas.microsoft.com/office/drawing/2014/main" val="3446258738"/>
                    </a:ext>
                  </a:extLst>
                </a:gridCol>
                <a:gridCol w="1335246">
                  <a:extLst>
                    <a:ext uri="{9D8B030D-6E8A-4147-A177-3AD203B41FA5}">
                      <a16:colId xmlns:a16="http://schemas.microsoft.com/office/drawing/2014/main" val="1203472405"/>
                    </a:ext>
                  </a:extLst>
                </a:gridCol>
              </a:tblGrid>
              <a:tr h="881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ААН-ийн нэр</a:t>
                      </a:r>
                      <a:endParaRPr lang="mn-MN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Өрийн хэмжээ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Нийт </a:t>
                      </a:r>
                      <a:r>
                        <a:rPr lang="mn-MN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өрийн хэмжээнд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эзлэх хувь 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319294"/>
                  </a:ext>
                </a:extLst>
              </a:tr>
              <a:tr h="293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Алтайнхүдэр ХХК                 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67,241.7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mn-MN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mn-MN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6102180"/>
                  </a:ext>
                </a:extLst>
              </a:tr>
              <a:tr h="293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Энержи ресурс ХХК             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44,</a:t>
                      </a:r>
                      <a:r>
                        <a:rPr lang="mn-MN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mn-MN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mn-MN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mn-MN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6249655"/>
                  </a:ext>
                </a:extLst>
              </a:tr>
              <a:tr h="293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Хероесвин ХХК                    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21,</a:t>
                      </a:r>
                      <a:r>
                        <a:rPr lang="mn-MN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797</a:t>
                      </a: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mn-MN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</a:t>
                      </a:r>
                      <a:r>
                        <a:rPr lang="mn-MN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1079088"/>
                  </a:ext>
                </a:extLst>
              </a:tr>
              <a:tr h="293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Алтай ложистикс ХХК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3,9</a:t>
                      </a:r>
                      <a:r>
                        <a:rPr lang="mn-MN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mn-MN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5182397"/>
                  </a:ext>
                </a:extLst>
              </a:tr>
              <a:tr h="293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Дээжийн өргөө ХХК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2,</a:t>
                      </a:r>
                      <a:r>
                        <a:rPr lang="mn-MN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mn-MN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5630213"/>
                  </a:ext>
                </a:extLst>
              </a:tr>
              <a:tr h="293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Дээжийн цеке ХХК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1,8</a:t>
                      </a:r>
                      <a:r>
                        <a:rPr lang="mn-MN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mn-MN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mn-MN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0029886"/>
                  </a:ext>
                </a:extLst>
              </a:tr>
              <a:tr h="293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МНТК ХХК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9</a:t>
                      </a:r>
                      <a:r>
                        <a:rPr lang="mn-MN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mn-MN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</a:t>
                      </a:r>
                      <a:r>
                        <a:rPr lang="mn-MN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6936184"/>
                  </a:ext>
                </a:extLst>
              </a:tr>
              <a:tr h="293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Хуатэн транс ХХК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n-MN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814.0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2358429"/>
                  </a:ext>
                </a:extLst>
              </a:tr>
              <a:tr h="293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БИЭС тус транс ХХК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mn-MN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660.3</a:t>
                      </a: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</a:t>
                      </a:r>
                      <a:r>
                        <a:rPr lang="mn-MN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1868366"/>
                  </a:ext>
                </a:extLst>
              </a:tr>
              <a:tr h="293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Зүүн хөхий ХХК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mn-MN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</a:t>
                      </a:r>
                      <a:r>
                        <a:rPr lang="mn-MN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3809712"/>
                  </a:ext>
                </a:extLst>
              </a:tr>
              <a:tr h="29394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mn-MN" sz="13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Хамгийн их өртэй 10 ААН дүн</a:t>
                      </a:r>
                      <a:endParaRPr lang="mn-MN" sz="13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144,</a:t>
                      </a:r>
                      <a:r>
                        <a:rPr lang="mn-MN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508</a:t>
                      </a:r>
                      <a:r>
                        <a:rPr lang="en-US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mn-MN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</a:t>
                      </a:r>
                      <a:r>
                        <a:rPr lang="mn-MN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5739382"/>
                  </a:ext>
                </a:extLst>
              </a:tr>
              <a:tr h="29394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mn-MN" sz="13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Бусад 32 ААН</a:t>
                      </a:r>
                      <a:endParaRPr lang="mn-MN" sz="13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mn-MN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617</a:t>
                      </a:r>
                      <a:r>
                        <a:rPr lang="en-US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mn-MN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r>
                        <a:rPr lang="mn-MN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8652166"/>
                  </a:ext>
                </a:extLst>
              </a:tr>
              <a:tr h="53203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mn-MN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Нийт дүн</a:t>
                      </a:r>
                      <a:endParaRPr lang="mn-MN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149,</a:t>
                      </a:r>
                      <a:r>
                        <a:rPr lang="mn-MN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mn-MN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9686903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1D622971-5455-4976-8794-67152C8F5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878840" y="404580"/>
            <a:ext cx="1541484" cy="4404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53E817D-99A4-4A29-888B-AE23C42BF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045" y="268959"/>
            <a:ext cx="864065" cy="576043"/>
          </a:xfrm>
          <a:prstGeom prst="rect">
            <a:avLst/>
          </a:prstGeom>
        </p:spPr>
      </p:pic>
      <p:pic>
        <p:nvPicPr>
          <p:cNvPr id="2056" name="Picture 8" descr="Money, pay, tax icon - Download on Iconfinder on Iconfinder">
            <a:extLst>
              <a:ext uri="{FF2B5EF4-FFF2-40B4-BE49-F238E27FC236}">
                <a16:creationId xmlns:a16="http://schemas.microsoft.com/office/drawing/2014/main" id="{22A1917D-8C64-4845-A967-93237D757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900" y="163957"/>
            <a:ext cx="681045" cy="6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ECCF2E1-4A02-47FC-9A4E-B10084F1AE14}"/>
              </a:ext>
            </a:extLst>
          </p:cNvPr>
          <p:cNvSpPr txBox="1"/>
          <p:nvPr/>
        </p:nvSpPr>
        <p:spPr>
          <a:xfrm>
            <a:off x="10550210" y="268959"/>
            <a:ext cx="146807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11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2021.03.11-ний өдрийн байдлаар</a:t>
            </a:r>
            <a:endParaRPr lang="en-US" sz="1100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230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7377" y="4048413"/>
            <a:ext cx="113053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n-MN" sz="3200" b="1" dirty="0">
                <a:solidFill>
                  <a:srgbClr val="003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АНХААРАЛ ХАНДУУЛСАНД БАЯРЛАЛАА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337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312"/>
          <p:cNvGrpSpPr>
            <a:grpSpLocks/>
          </p:cNvGrpSpPr>
          <p:nvPr/>
        </p:nvGrpSpPr>
        <p:grpSpPr bwMode="auto">
          <a:xfrm flipV="1">
            <a:off x="3337545" y="4713142"/>
            <a:ext cx="6020656" cy="51370"/>
            <a:chOff x="869654" y="74428"/>
            <a:chExt cx="4956144" cy="85060"/>
          </a:xfrm>
        </p:grpSpPr>
        <p:sp>
          <p:nvSpPr>
            <p:cNvPr id="6" name="Rectangle 5"/>
            <p:cNvSpPr/>
            <p:nvPr/>
          </p:nvSpPr>
          <p:spPr>
            <a:xfrm>
              <a:off x="869654" y="74428"/>
              <a:ext cx="975568" cy="850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85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40990" y="74428"/>
              <a:ext cx="975570" cy="850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85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12327" y="74428"/>
              <a:ext cx="975568" cy="850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85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777315" y="74428"/>
              <a:ext cx="1072914" cy="850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85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52883" y="74428"/>
              <a:ext cx="1072915" cy="850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85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Picture Placeholder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r="59797"/>
          <a:stretch/>
        </p:blipFill>
        <p:spPr>
          <a:xfrm>
            <a:off x="4912965" y="686641"/>
            <a:ext cx="2608447" cy="260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55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815</Words>
  <Application>Microsoft Office PowerPoint</Application>
  <PresentationFormat>Widescreen</PresentationFormat>
  <Paragraphs>180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Мягмаржав Рэгзэн</dc:creator>
  <cp:lastModifiedBy>Мягмаржав Рэгзэн</cp:lastModifiedBy>
  <cp:revision>69</cp:revision>
  <dcterms:created xsi:type="dcterms:W3CDTF">2021-03-10T11:33:51Z</dcterms:created>
  <dcterms:modified xsi:type="dcterms:W3CDTF">2021-03-15T10:12:18Z</dcterms:modified>
</cp:coreProperties>
</file>