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8" r:id="rId3"/>
    <p:sldId id="277" r:id="rId4"/>
    <p:sldId id="281" r:id="rId5"/>
    <p:sldId id="282" r:id="rId6"/>
    <p:sldId id="273" r:id="rId7"/>
    <p:sldId id="275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ica" initials="k" lastIdx="25" clrIdx="0"/>
  <p:cmAuthor id="1" name="Windows 사용자" initials="W사" lastIdx="7" clrIdx="1"/>
  <p:cmAuthor id="2" name="dowor" initials="d" lastIdx="7" clrIdx="2">
    <p:extLst>
      <p:ext uri="{19B8F6BF-5375-455C-9EA6-DF929625EA0E}">
        <p15:presenceInfo xmlns:p15="http://schemas.microsoft.com/office/powerpoint/2012/main" userId="dow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002060"/>
    <a:srgbClr val="005C8A"/>
    <a:srgbClr val="3795AF"/>
    <a:srgbClr val="00B4D2"/>
    <a:srgbClr val="4BACC6"/>
    <a:srgbClr val="163264"/>
    <a:srgbClr val="193871"/>
    <a:srgbClr val="93CDDD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7" autoAdjust="0"/>
    <p:restoredTop sz="88591" autoAdjust="0"/>
  </p:normalViewPr>
  <p:slideViewPr>
    <p:cSldViewPr showGuides="1">
      <p:cViewPr varScale="1">
        <p:scale>
          <a:sx n="76" d="100"/>
          <a:sy n="76" d="100"/>
        </p:scale>
        <p:origin x="1474" y="67"/>
      </p:cViewPr>
      <p:guideLst>
        <p:guide orient="horz" pos="211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7DD30-F338-4A6D-96BD-6F9C3E389C21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826B2-7107-48C9-9FB3-093EBDB40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962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BE67-F7FF-4A80-8A9A-56C3932E527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485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BE67-F7FF-4A80-8A9A-56C3932E527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8593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BE67-F7FF-4A80-8A9A-56C3932E5272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43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BE67-F7FF-4A80-8A9A-56C3932E527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530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7BE67-F7FF-4A80-8A9A-56C3932E527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71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6F539-256F-49E5-B01A-CEB25CF75BCE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6386F-C5E6-4431-BA79-DE1B6D8EAF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549" y="63146"/>
            <a:ext cx="9160549" cy="6868014"/>
          </a:xfrm>
          <a:prstGeom prst="rect">
            <a:avLst/>
          </a:prstGeom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77525" y="1628800"/>
            <a:ext cx="7772400" cy="108012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n-US" altLang="ko-KR" sz="3600" b="1" dirty="0">
                <a:solidFill>
                  <a:schemeClr val="bg1"/>
                </a:solidFill>
              </a:rPr>
            </a:br>
            <a:r>
              <a:rPr lang="mn-MN" altLang="ko-K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онд </a:t>
            </a:r>
            <a:r>
              <a:rPr lang="en-US" altLang="ko-K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KOICA-</a:t>
            </a:r>
            <a:r>
              <a:rPr lang="mn-MN" altLang="ko-K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аас Монгол улсыг дэмжих</a:t>
            </a:r>
            <a:r>
              <a:rPr lang="en-US" altLang="ko-K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altLang="ko-K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 </a:t>
            </a:r>
            <a:endParaRPr lang="ko-KR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sz="2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KOICA Mongolia Office</a:t>
            </a:r>
            <a:endParaRPr lang="ko-KR" altLang="en-US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33BF3C38-846A-4068-A8C1-C7DC452904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74224"/>
            <a:ext cx="2987824" cy="133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92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모서리가 둥근 직사각형 28"/>
          <p:cNvSpPr/>
          <p:nvPr/>
        </p:nvSpPr>
        <p:spPr>
          <a:xfrm>
            <a:off x="6722411" y="4202410"/>
            <a:ext cx="2417696" cy="259029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9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altLang="ko-KR" sz="1300" spc="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23</a:t>
            </a:r>
            <a:r>
              <a:rPr lang="mn-MN" altLang="ko-KR" sz="1300" spc="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тэргүүлэх зорилт,</a:t>
            </a:r>
            <a:r>
              <a:rPr lang="ko-KR" altLang="en-US" sz="1300" spc="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300" spc="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260</a:t>
            </a:r>
            <a:r>
              <a:rPr lang="mn-MN" altLang="ko-KR" sz="1300" spc="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дэд зорилт </a:t>
            </a:r>
            <a:endParaRPr lang="en-US" altLang="ko-KR" sz="1300" spc="50" dirty="0">
              <a:solidFill>
                <a:schemeClr val="tx1"/>
              </a:solidFill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  <a:p>
            <a:pPr marL="88900"/>
            <a:r>
              <a:rPr lang="ko-KR" altLang="en-US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- COVID19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цар тахлаас үүдэлтэй нийгэм, ЭЗ-ийн хүндрэлийг даван туулах бодлого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,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Хүний хөгжлийн бодлого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,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Эдийн засгийн бодлого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,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Засаглалын бодлого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,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Ногоон хөгжлийн бодлого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,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Нийслэл/орон нутгийн хөгжлийн бодлого гм</a:t>
            </a:r>
            <a:endParaRPr lang="ko-KR" altLang="en-US" sz="1300" dirty="0">
              <a:solidFill>
                <a:schemeClr val="tx1"/>
              </a:solidFill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6519648" y="1416183"/>
            <a:ext cx="2417697" cy="1490700"/>
          </a:xfrm>
          <a:prstGeom prst="roundRect">
            <a:avLst/>
          </a:prstGeom>
          <a:noFill/>
          <a:ln w="38100">
            <a:solidFill>
              <a:srgbClr val="4F81B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9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зорилгыг биэлүүлэхэд хувь нэмэр оруулах 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: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Хүний хөгжил, Амьдралын чанар, Эдийн засаг, Ногоон хөгжил, Бүсчилсэн хөгжил гм</a:t>
            </a:r>
            <a:r>
              <a:rPr lang="ko-KR" altLang="en-US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117015" y="4973921"/>
            <a:ext cx="2283243" cy="1800200"/>
          </a:xfrm>
          <a:prstGeom prst="roundRect">
            <a:avLst/>
          </a:prstGeom>
          <a:noFill/>
          <a:ln w="38100">
            <a:solidFill>
              <a:srgbClr val="00B4D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Хамтын ажиллагааны төлөвлөгөө (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Country Plan)</a:t>
            </a:r>
            <a:endParaRPr lang="mn-MN" altLang="ko-KR" sz="1300" dirty="0">
              <a:solidFill>
                <a:schemeClr val="tx1"/>
              </a:solidFill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2020 Шинэ умардын бодлогыг хэрэгжүүлэх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Дижитал/Ногоон хөгжлийн албан ёсны тусламжийн(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ODA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)</a:t>
            </a:r>
            <a:r>
              <a:rPr lang="en-US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r>
              <a:rPr lang="mn-MN" altLang="ko-KR" sz="130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стратеги</a:t>
            </a:r>
            <a:endParaRPr lang="en-US" altLang="ko-KR" sz="1300" dirty="0">
              <a:solidFill>
                <a:schemeClr val="tx1"/>
              </a:solidFill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288762" y="1403389"/>
            <a:ext cx="2332183" cy="1516288"/>
          </a:xfrm>
          <a:prstGeom prst="roundRect">
            <a:avLst/>
          </a:prstGeom>
          <a:noFill/>
          <a:ln w="38100">
            <a:solidFill>
              <a:srgbClr val="37609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МУ-тай хамтран ажиллах </a:t>
            </a:r>
            <a:r>
              <a:rPr lang="en-US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3-</a:t>
            </a:r>
            <a:r>
              <a:rPr lang="mn-MN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р стратеги</a:t>
            </a:r>
            <a:r>
              <a:rPr lang="ko-KR" altLang="en-US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: </a:t>
            </a:r>
            <a:r>
              <a:rPr lang="mn-MN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Боловсрол, Усны менежмент болон ЭМ, Төрийн захиргаа, Зам тээвэр, Уур амьсгалын орчин </a:t>
            </a:r>
            <a:r>
              <a:rPr lang="en-US" altLang="ko-KR" sz="1400" spc="-50" dirty="0">
                <a:solidFill>
                  <a:schemeClr val="tx1"/>
                </a:solidFill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endParaRPr lang="ko-KR" altLang="en-US" sz="1400" dirty="0">
              <a:solidFill>
                <a:schemeClr val="tx1"/>
              </a:solidFill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2058217" y="1397597"/>
            <a:ext cx="4911178" cy="491172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9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 rot="60000">
            <a:off x="2373885" y="1747628"/>
            <a:ext cx="4271821" cy="3948651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0800000"/>
              </a:avLst>
            </a:prstTxWarp>
            <a:spAutoFit/>
          </a:bodyPr>
          <a:lstStyle/>
          <a:p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SDGs 5(</a:t>
            </a:r>
            <a:r>
              <a:rPr lang="mn-MN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Жендерийн эрх тэгш байдал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), 10(</a:t>
            </a:r>
            <a:r>
              <a:rPr lang="mn-MN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Тэгш бус байдал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), 13(</a:t>
            </a:r>
            <a:r>
              <a:rPr lang="mn-MN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Уур амьсгалынөөрчлөлт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), 16(</a:t>
            </a:r>
            <a:r>
              <a:rPr lang="mn-MN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Энх тайван, шударга ёс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)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816164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ko-KR" altLang="en-US" sz="17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KOICA-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 төслийн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үндсэн чиглэл</a:t>
            </a:r>
            <a:endParaRPr lang="ko-KR" altLang="en-US" sz="2800" b="1" spc="-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자유형 54"/>
          <p:cNvSpPr/>
          <p:nvPr/>
        </p:nvSpPr>
        <p:spPr>
          <a:xfrm rot="10800000">
            <a:off x="4099626" y="3866955"/>
            <a:ext cx="2359818" cy="1974059"/>
          </a:xfrm>
          <a:custGeom>
            <a:avLst/>
            <a:gdLst>
              <a:gd name="connsiteX0" fmla="*/ 1981710 w 2426206"/>
              <a:gd name="connsiteY0" fmla="*/ 0 h 2029595"/>
              <a:gd name="connsiteX1" fmla="*/ 2022835 w 2426206"/>
              <a:gd name="connsiteY1" fmla="*/ 2032 h 2029595"/>
              <a:gd name="connsiteX2" fmla="*/ 2022835 w 2426206"/>
              <a:gd name="connsiteY2" fmla="*/ 923185 h 2029595"/>
              <a:gd name="connsiteX3" fmla="*/ 2026743 w 2426206"/>
              <a:gd name="connsiteY3" fmla="*/ 917302 h 2029595"/>
              <a:gd name="connsiteX4" fmla="*/ 2192206 w 2426206"/>
              <a:gd name="connsiteY4" fmla="*/ 847729 h 2029595"/>
              <a:gd name="connsiteX5" fmla="*/ 2426206 w 2426206"/>
              <a:gd name="connsiteY5" fmla="*/ 1085264 h 2029595"/>
              <a:gd name="connsiteX6" fmla="*/ 2192206 w 2426206"/>
              <a:gd name="connsiteY6" fmla="*/ 1322799 h 2029595"/>
              <a:gd name="connsiteX7" fmla="*/ 2026743 w 2426206"/>
              <a:gd name="connsiteY7" fmla="*/ 1253227 h 2029595"/>
              <a:gd name="connsiteX8" fmla="*/ 2022836 w 2426206"/>
              <a:gd name="connsiteY8" fmla="*/ 1247344 h 2029595"/>
              <a:gd name="connsiteX9" fmla="*/ 2022836 w 2426206"/>
              <a:gd name="connsiteY9" fmla="*/ 2029595 h 2029595"/>
              <a:gd name="connsiteX10" fmla="*/ 1240664 w 2426206"/>
              <a:gd name="connsiteY10" fmla="*/ 2029595 h 2029595"/>
              <a:gd name="connsiteX11" fmla="*/ 1259140 w 2426206"/>
              <a:gd name="connsiteY11" fmla="*/ 2014351 h 2029595"/>
              <a:gd name="connsiteX12" fmla="*/ 1332949 w 2426206"/>
              <a:gd name="connsiteY12" fmla="*/ 1836160 h 2029595"/>
              <a:gd name="connsiteX13" fmla="*/ 1080949 w 2426206"/>
              <a:gd name="connsiteY13" fmla="*/ 1584160 h 2029595"/>
              <a:gd name="connsiteX14" fmla="*/ 828949 w 2426206"/>
              <a:gd name="connsiteY14" fmla="*/ 1836160 h 2029595"/>
              <a:gd name="connsiteX15" fmla="*/ 902758 w 2426206"/>
              <a:gd name="connsiteY15" fmla="*/ 2014351 h 2029595"/>
              <a:gd name="connsiteX16" fmla="*/ 921234 w 2426206"/>
              <a:gd name="connsiteY16" fmla="*/ 2029595 h 2029595"/>
              <a:gd name="connsiteX17" fmla="*/ 0 w 2426206"/>
              <a:gd name="connsiteY17" fmla="*/ 2029595 h 2029595"/>
              <a:gd name="connsiteX18" fmla="*/ 4221 w 2426206"/>
              <a:gd name="connsiteY18" fmla="*/ 1875451 h 2029595"/>
              <a:gd name="connsiteX19" fmla="*/ 581083 w 2426206"/>
              <a:gd name="connsiteY19" fmla="*/ 587326 h 2029595"/>
              <a:gd name="connsiteX20" fmla="*/ 1981710 w 2426206"/>
              <a:gd name="connsiteY20" fmla="*/ 0 h 202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26206" h="2029595">
                <a:moveTo>
                  <a:pt x="1981710" y="0"/>
                </a:moveTo>
                <a:lnTo>
                  <a:pt x="2022835" y="2032"/>
                </a:lnTo>
                <a:lnTo>
                  <a:pt x="2022835" y="923185"/>
                </a:lnTo>
                <a:lnTo>
                  <a:pt x="2026743" y="917302"/>
                </a:lnTo>
                <a:cubicBezTo>
                  <a:pt x="2069089" y="874316"/>
                  <a:pt x="2127589" y="847729"/>
                  <a:pt x="2192206" y="847729"/>
                </a:cubicBezTo>
                <a:cubicBezTo>
                  <a:pt x="2321441" y="847729"/>
                  <a:pt x="2426206" y="954077"/>
                  <a:pt x="2426206" y="1085264"/>
                </a:cubicBezTo>
                <a:cubicBezTo>
                  <a:pt x="2426206" y="1216452"/>
                  <a:pt x="2321441" y="1322799"/>
                  <a:pt x="2192206" y="1322799"/>
                </a:cubicBezTo>
                <a:cubicBezTo>
                  <a:pt x="2127589" y="1322799"/>
                  <a:pt x="2069089" y="1296213"/>
                  <a:pt x="2026743" y="1253227"/>
                </a:cubicBezTo>
                <a:lnTo>
                  <a:pt x="2022836" y="1247344"/>
                </a:lnTo>
                <a:lnTo>
                  <a:pt x="2022836" y="2029595"/>
                </a:lnTo>
                <a:lnTo>
                  <a:pt x="1240664" y="2029595"/>
                </a:lnTo>
                <a:lnTo>
                  <a:pt x="1259140" y="2014351"/>
                </a:lnTo>
                <a:cubicBezTo>
                  <a:pt x="1304743" y="1968748"/>
                  <a:pt x="1332949" y="1905748"/>
                  <a:pt x="1332949" y="1836160"/>
                </a:cubicBezTo>
                <a:cubicBezTo>
                  <a:pt x="1332949" y="1696984"/>
                  <a:pt x="1220125" y="1584160"/>
                  <a:pt x="1080949" y="1584160"/>
                </a:cubicBezTo>
                <a:cubicBezTo>
                  <a:pt x="941773" y="1584160"/>
                  <a:pt x="828949" y="1696984"/>
                  <a:pt x="828949" y="1836160"/>
                </a:cubicBezTo>
                <a:cubicBezTo>
                  <a:pt x="828949" y="1905748"/>
                  <a:pt x="857155" y="1968748"/>
                  <a:pt x="902758" y="2014351"/>
                </a:cubicBezTo>
                <a:lnTo>
                  <a:pt x="921234" y="2029595"/>
                </a:lnTo>
                <a:lnTo>
                  <a:pt x="0" y="2029595"/>
                </a:lnTo>
                <a:lnTo>
                  <a:pt x="4221" y="1875451"/>
                </a:lnTo>
                <a:cubicBezTo>
                  <a:pt x="35034" y="1406127"/>
                  <a:pt x="227350" y="945715"/>
                  <a:pt x="581083" y="587326"/>
                </a:cubicBezTo>
                <a:cubicBezTo>
                  <a:pt x="968073" y="195243"/>
                  <a:pt x="1474984" y="-493"/>
                  <a:pt x="1981710" y="0"/>
                </a:cubicBezTo>
                <a:close/>
              </a:path>
            </a:pathLst>
          </a:custGeom>
          <a:solidFill>
            <a:srgbClr val="37609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3" name="자유형 52"/>
          <p:cNvSpPr/>
          <p:nvPr/>
        </p:nvSpPr>
        <p:spPr>
          <a:xfrm rot="16200000">
            <a:off x="2338863" y="3654088"/>
            <a:ext cx="2359817" cy="1974059"/>
          </a:xfrm>
          <a:custGeom>
            <a:avLst/>
            <a:gdLst>
              <a:gd name="connsiteX0" fmla="*/ 1981710 w 2426206"/>
              <a:gd name="connsiteY0" fmla="*/ 0 h 2029595"/>
              <a:gd name="connsiteX1" fmla="*/ 2022835 w 2426206"/>
              <a:gd name="connsiteY1" fmla="*/ 2032 h 2029595"/>
              <a:gd name="connsiteX2" fmla="*/ 2022835 w 2426206"/>
              <a:gd name="connsiteY2" fmla="*/ 923185 h 2029595"/>
              <a:gd name="connsiteX3" fmla="*/ 2026743 w 2426206"/>
              <a:gd name="connsiteY3" fmla="*/ 917302 h 2029595"/>
              <a:gd name="connsiteX4" fmla="*/ 2192206 w 2426206"/>
              <a:gd name="connsiteY4" fmla="*/ 847729 h 2029595"/>
              <a:gd name="connsiteX5" fmla="*/ 2426206 w 2426206"/>
              <a:gd name="connsiteY5" fmla="*/ 1085264 h 2029595"/>
              <a:gd name="connsiteX6" fmla="*/ 2192206 w 2426206"/>
              <a:gd name="connsiteY6" fmla="*/ 1322799 h 2029595"/>
              <a:gd name="connsiteX7" fmla="*/ 2026743 w 2426206"/>
              <a:gd name="connsiteY7" fmla="*/ 1253227 h 2029595"/>
              <a:gd name="connsiteX8" fmla="*/ 2022836 w 2426206"/>
              <a:gd name="connsiteY8" fmla="*/ 1247344 h 2029595"/>
              <a:gd name="connsiteX9" fmla="*/ 2022836 w 2426206"/>
              <a:gd name="connsiteY9" fmla="*/ 2029595 h 2029595"/>
              <a:gd name="connsiteX10" fmla="*/ 1240664 w 2426206"/>
              <a:gd name="connsiteY10" fmla="*/ 2029595 h 2029595"/>
              <a:gd name="connsiteX11" fmla="*/ 1259140 w 2426206"/>
              <a:gd name="connsiteY11" fmla="*/ 2014351 h 2029595"/>
              <a:gd name="connsiteX12" fmla="*/ 1332949 w 2426206"/>
              <a:gd name="connsiteY12" fmla="*/ 1836160 h 2029595"/>
              <a:gd name="connsiteX13" fmla="*/ 1080949 w 2426206"/>
              <a:gd name="connsiteY13" fmla="*/ 1584160 h 2029595"/>
              <a:gd name="connsiteX14" fmla="*/ 828949 w 2426206"/>
              <a:gd name="connsiteY14" fmla="*/ 1836160 h 2029595"/>
              <a:gd name="connsiteX15" fmla="*/ 902758 w 2426206"/>
              <a:gd name="connsiteY15" fmla="*/ 2014351 h 2029595"/>
              <a:gd name="connsiteX16" fmla="*/ 921234 w 2426206"/>
              <a:gd name="connsiteY16" fmla="*/ 2029595 h 2029595"/>
              <a:gd name="connsiteX17" fmla="*/ 0 w 2426206"/>
              <a:gd name="connsiteY17" fmla="*/ 2029595 h 2029595"/>
              <a:gd name="connsiteX18" fmla="*/ 4221 w 2426206"/>
              <a:gd name="connsiteY18" fmla="*/ 1875451 h 2029595"/>
              <a:gd name="connsiteX19" fmla="*/ 581083 w 2426206"/>
              <a:gd name="connsiteY19" fmla="*/ 587326 h 2029595"/>
              <a:gd name="connsiteX20" fmla="*/ 1981710 w 2426206"/>
              <a:gd name="connsiteY20" fmla="*/ 0 h 202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26206" h="2029595">
                <a:moveTo>
                  <a:pt x="1981710" y="0"/>
                </a:moveTo>
                <a:lnTo>
                  <a:pt x="2022835" y="2032"/>
                </a:lnTo>
                <a:lnTo>
                  <a:pt x="2022835" y="923185"/>
                </a:lnTo>
                <a:lnTo>
                  <a:pt x="2026743" y="917302"/>
                </a:lnTo>
                <a:cubicBezTo>
                  <a:pt x="2069089" y="874316"/>
                  <a:pt x="2127589" y="847729"/>
                  <a:pt x="2192206" y="847729"/>
                </a:cubicBezTo>
                <a:cubicBezTo>
                  <a:pt x="2321441" y="847729"/>
                  <a:pt x="2426206" y="954077"/>
                  <a:pt x="2426206" y="1085264"/>
                </a:cubicBezTo>
                <a:cubicBezTo>
                  <a:pt x="2426206" y="1216452"/>
                  <a:pt x="2321441" y="1322799"/>
                  <a:pt x="2192206" y="1322799"/>
                </a:cubicBezTo>
                <a:cubicBezTo>
                  <a:pt x="2127589" y="1322799"/>
                  <a:pt x="2069089" y="1296213"/>
                  <a:pt x="2026743" y="1253227"/>
                </a:cubicBezTo>
                <a:lnTo>
                  <a:pt x="2022836" y="1247344"/>
                </a:lnTo>
                <a:lnTo>
                  <a:pt x="2022836" y="2029595"/>
                </a:lnTo>
                <a:lnTo>
                  <a:pt x="1240664" y="2029595"/>
                </a:lnTo>
                <a:lnTo>
                  <a:pt x="1259140" y="2014351"/>
                </a:lnTo>
                <a:cubicBezTo>
                  <a:pt x="1304743" y="1968748"/>
                  <a:pt x="1332949" y="1905748"/>
                  <a:pt x="1332949" y="1836160"/>
                </a:cubicBezTo>
                <a:cubicBezTo>
                  <a:pt x="1332949" y="1696984"/>
                  <a:pt x="1220125" y="1584160"/>
                  <a:pt x="1080949" y="1584160"/>
                </a:cubicBezTo>
                <a:cubicBezTo>
                  <a:pt x="941773" y="1584160"/>
                  <a:pt x="828949" y="1696984"/>
                  <a:pt x="828949" y="1836160"/>
                </a:cubicBezTo>
                <a:cubicBezTo>
                  <a:pt x="828949" y="1905748"/>
                  <a:pt x="857155" y="1968748"/>
                  <a:pt x="902758" y="2014351"/>
                </a:cubicBezTo>
                <a:lnTo>
                  <a:pt x="921234" y="2029595"/>
                </a:lnTo>
                <a:lnTo>
                  <a:pt x="0" y="2029595"/>
                </a:lnTo>
                <a:lnTo>
                  <a:pt x="4221" y="1875451"/>
                </a:lnTo>
                <a:cubicBezTo>
                  <a:pt x="35034" y="1406127"/>
                  <a:pt x="227350" y="945715"/>
                  <a:pt x="581083" y="587326"/>
                </a:cubicBezTo>
                <a:cubicBezTo>
                  <a:pt x="968073" y="195243"/>
                  <a:pt x="1474984" y="-493"/>
                  <a:pt x="1981710" y="0"/>
                </a:cubicBezTo>
                <a:close/>
              </a:path>
            </a:pathLst>
          </a:custGeom>
          <a:solidFill>
            <a:srgbClr val="4F81B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4" name="자유형 53"/>
          <p:cNvSpPr/>
          <p:nvPr/>
        </p:nvSpPr>
        <p:spPr>
          <a:xfrm rot="5400000">
            <a:off x="4281426" y="2098431"/>
            <a:ext cx="2359817" cy="1996216"/>
          </a:xfrm>
          <a:custGeom>
            <a:avLst/>
            <a:gdLst>
              <a:gd name="connsiteX0" fmla="*/ 1981710 w 2426206"/>
              <a:gd name="connsiteY0" fmla="*/ 0 h 2029595"/>
              <a:gd name="connsiteX1" fmla="*/ 2022835 w 2426206"/>
              <a:gd name="connsiteY1" fmla="*/ 2032 h 2029595"/>
              <a:gd name="connsiteX2" fmla="*/ 2022835 w 2426206"/>
              <a:gd name="connsiteY2" fmla="*/ 923185 h 2029595"/>
              <a:gd name="connsiteX3" fmla="*/ 2026743 w 2426206"/>
              <a:gd name="connsiteY3" fmla="*/ 917302 h 2029595"/>
              <a:gd name="connsiteX4" fmla="*/ 2192206 w 2426206"/>
              <a:gd name="connsiteY4" fmla="*/ 847729 h 2029595"/>
              <a:gd name="connsiteX5" fmla="*/ 2426206 w 2426206"/>
              <a:gd name="connsiteY5" fmla="*/ 1085264 h 2029595"/>
              <a:gd name="connsiteX6" fmla="*/ 2192206 w 2426206"/>
              <a:gd name="connsiteY6" fmla="*/ 1322799 h 2029595"/>
              <a:gd name="connsiteX7" fmla="*/ 2026743 w 2426206"/>
              <a:gd name="connsiteY7" fmla="*/ 1253227 h 2029595"/>
              <a:gd name="connsiteX8" fmla="*/ 2022836 w 2426206"/>
              <a:gd name="connsiteY8" fmla="*/ 1247344 h 2029595"/>
              <a:gd name="connsiteX9" fmla="*/ 2022836 w 2426206"/>
              <a:gd name="connsiteY9" fmla="*/ 2029595 h 2029595"/>
              <a:gd name="connsiteX10" fmla="*/ 1240664 w 2426206"/>
              <a:gd name="connsiteY10" fmla="*/ 2029595 h 2029595"/>
              <a:gd name="connsiteX11" fmla="*/ 1259140 w 2426206"/>
              <a:gd name="connsiteY11" fmla="*/ 2014351 h 2029595"/>
              <a:gd name="connsiteX12" fmla="*/ 1332949 w 2426206"/>
              <a:gd name="connsiteY12" fmla="*/ 1836160 h 2029595"/>
              <a:gd name="connsiteX13" fmla="*/ 1080949 w 2426206"/>
              <a:gd name="connsiteY13" fmla="*/ 1584160 h 2029595"/>
              <a:gd name="connsiteX14" fmla="*/ 828949 w 2426206"/>
              <a:gd name="connsiteY14" fmla="*/ 1836160 h 2029595"/>
              <a:gd name="connsiteX15" fmla="*/ 902758 w 2426206"/>
              <a:gd name="connsiteY15" fmla="*/ 2014351 h 2029595"/>
              <a:gd name="connsiteX16" fmla="*/ 921234 w 2426206"/>
              <a:gd name="connsiteY16" fmla="*/ 2029595 h 2029595"/>
              <a:gd name="connsiteX17" fmla="*/ 0 w 2426206"/>
              <a:gd name="connsiteY17" fmla="*/ 2029595 h 2029595"/>
              <a:gd name="connsiteX18" fmla="*/ 4221 w 2426206"/>
              <a:gd name="connsiteY18" fmla="*/ 1875451 h 2029595"/>
              <a:gd name="connsiteX19" fmla="*/ 581083 w 2426206"/>
              <a:gd name="connsiteY19" fmla="*/ 587326 h 2029595"/>
              <a:gd name="connsiteX20" fmla="*/ 1981710 w 2426206"/>
              <a:gd name="connsiteY20" fmla="*/ 0 h 202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26206" h="2029595">
                <a:moveTo>
                  <a:pt x="1981710" y="0"/>
                </a:moveTo>
                <a:lnTo>
                  <a:pt x="2022835" y="2032"/>
                </a:lnTo>
                <a:lnTo>
                  <a:pt x="2022835" y="923185"/>
                </a:lnTo>
                <a:lnTo>
                  <a:pt x="2026743" y="917302"/>
                </a:lnTo>
                <a:cubicBezTo>
                  <a:pt x="2069089" y="874316"/>
                  <a:pt x="2127589" y="847729"/>
                  <a:pt x="2192206" y="847729"/>
                </a:cubicBezTo>
                <a:cubicBezTo>
                  <a:pt x="2321441" y="847729"/>
                  <a:pt x="2426206" y="954077"/>
                  <a:pt x="2426206" y="1085264"/>
                </a:cubicBezTo>
                <a:cubicBezTo>
                  <a:pt x="2426206" y="1216452"/>
                  <a:pt x="2321441" y="1322799"/>
                  <a:pt x="2192206" y="1322799"/>
                </a:cubicBezTo>
                <a:cubicBezTo>
                  <a:pt x="2127589" y="1322799"/>
                  <a:pt x="2069089" y="1296213"/>
                  <a:pt x="2026743" y="1253227"/>
                </a:cubicBezTo>
                <a:lnTo>
                  <a:pt x="2022836" y="1247344"/>
                </a:lnTo>
                <a:lnTo>
                  <a:pt x="2022836" y="2029595"/>
                </a:lnTo>
                <a:lnTo>
                  <a:pt x="1240664" y="2029595"/>
                </a:lnTo>
                <a:lnTo>
                  <a:pt x="1259140" y="2014351"/>
                </a:lnTo>
                <a:cubicBezTo>
                  <a:pt x="1304743" y="1968748"/>
                  <a:pt x="1332949" y="1905748"/>
                  <a:pt x="1332949" y="1836160"/>
                </a:cubicBezTo>
                <a:cubicBezTo>
                  <a:pt x="1332949" y="1696984"/>
                  <a:pt x="1220125" y="1584160"/>
                  <a:pt x="1080949" y="1584160"/>
                </a:cubicBezTo>
                <a:cubicBezTo>
                  <a:pt x="941773" y="1584160"/>
                  <a:pt x="828949" y="1696984"/>
                  <a:pt x="828949" y="1836160"/>
                </a:cubicBezTo>
                <a:cubicBezTo>
                  <a:pt x="828949" y="1905748"/>
                  <a:pt x="857155" y="1968748"/>
                  <a:pt x="902758" y="2014351"/>
                </a:cubicBezTo>
                <a:lnTo>
                  <a:pt x="921234" y="2029595"/>
                </a:lnTo>
                <a:lnTo>
                  <a:pt x="0" y="2029595"/>
                </a:lnTo>
                <a:lnTo>
                  <a:pt x="4221" y="1875451"/>
                </a:lnTo>
                <a:cubicBezTo>
                  <a:pt x="35034" y="1406127"/>
                  <a:pt x="227350" y="945715"/>
                  <a:pt x="581083" y="587326"/>
                </a:cubicBezTo>
                <a:cubicBezTo>
                  <a:pt x="968073" y="195243"/>
                  <a:pt x="1474984" y="-493"/>
                  <a:pt x="1981710" y="0"/>
                </a:cubicBezTo>
                <a:close/>
              </a:path>
            </a:pathLst>
          </a:custGeom>
          <a:solidFill>
            <a:srgbClr val="00B4D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자유형 51"/>
          <p:cNvSpPr/>
          <p:nvPr/>
        </p:nvSpPr>
        <p:spPr>
          <a:xfrm>
            <a:off x="2543310" y="1920391"/>
            <a:ext cx="2359818" cy="1967322"/>
          </a:xfrm>
          <a:custGeom>
            <a:avLst/>
            <a:gdLst>
              <a:gd name="connsiteX0" fmla="*/ 1981710 w 2426206"/>
              <a:gd name="connsiteY0" fmla="*/ 0 h 2029595"/>
              <a:gd name="connsiteX1" fmla="*/ 2022835 w 2426206"/>
              <a:gd name="connsiteY1" fmla="*/ 2032 h 2029595"/>
              <a:gd name="connsiteX2" fmla="*/ 2022835 w 2426206"/>
              <a:gd name="connsiteY2" fmla="*/ 923185 h 2029595"/>
              <a:gd name="connsiteX3" fmla="*/ 2026743 w 2426206"/>
              <a:gd name="connsiteY3" fmla="*/ 917302 h 2029595"/>
              <a:gd name="connsiteX4" fmla="*/ 2192206 w 2426206"/>
              <a:gd name="connsiteY4" fmla="*/ 847729 h 2029595"/>
              <a:gd name="connsiteX5" fmla="*/ 2426206 w 2426206"/>
              <a:gd name="connsiteY5" fmla="*/ 1085264 h 2029595"/>
              <a:gd name="connsiteX6" fmla="*/ 2192206 w 2426206"/>
              <a:gd name="connsiteY6" fmla="*/ 1322799 h 2029595"/>
              <a:gd name="connsiteX7" fmla="*/ 2026743 w 2426206"/>
              <a:gd name="connsiteY7" fmla="*/ 1253227 h 2029595"/>
              <a:gd name="connsiteX8" fmla="*/ 2022836 w 2426206"/>
              <a:gd name="connsiteY8" fmla="*/ 1247344 h 2029595"/>
              <a:gd name="connsiteX9" fmla="*/ 2022836 w 2426206"/>
              <a:gd name="connsiteY9" fmla="*/ 2029595 h 2029595"/>
              <a:gd name="connsiteX10" fmla="*/ 1240664 w 2426206"/>
              <a:gd name="connsiteY10" fmla="*/ 2029595 h 2029595"/>
              <a:gd name="connsiteX11" fmla="*/ 1259140 w 2426206"/>
              <a:gd name="connsiteY11" fmla="*/ 2014351 h 2029595"/>
              <a:gd name="connsiteX12" fmla="*/ 1332949 w 2426206"/>
              <a:gd name="connsiteY12" fmla="*/ 1836160 h 2029595"/>
              <a:gd name="connsiteX13" fmla="*/ 1080949 w 2426206"/>
              <a:gd name="connsiteY13" fmla="*/ 1584160 h 2029595"/>
              <a:gd name="connsiteX14" fmla="*/ 828949 w 2426206"/>
              <a:gd name="connsiteY14" fmla="*/ 1836160 h 2029595"/>
              <a:gd name="connsiteX15" fmla="*/ 902758 w 2426206"/>
              <a:gd name="connsiteY15" fmla="*/ 2014351 h 2029595"/>
              <a:gd name="connsiteX16" fmla="*/ 921234 w 2426206"/>
              <a:gd name="connsiteY16" fmla="*/ 2029595 h 2029595"/>
              <a:gd name="connsiteX17" fmla="*/ 0 w 2426206"/>
              <a:gd name="connsiteY17" fmla="*/ 2029595 h 2029595"/>
              <a:gd name="connsiteX18" fmla="*/ 4221 w 2426206"/>
              <a:gd name="connsiteY18" fmla="*/ 1875451 h 2029595"/>
              <a:gd name="connsiteX19" fmla="*/ 581083 w 2426206"/>
              <a:gd name="connsiteY19" fmla="*/ 587326 h 2029595"/>
              <a:gd name="connsiteX20" fmla="*/ 1981710 w 2426206"/>
              <a:gd name="connsiteY20" fmla="*/ 0 h 202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26206" h="2029595">
                <a:moveTo>
                  <a:pt x="1981710" y="0"/>
                </a:moveTo>
                <a:lnTo>
                  <a:pt x="2022835" y="2032"/>
                </a:lnTo>
                <a:lnTo>
                  <a:pt x="2022835" y="923185"/>
                </a:lnTo>
                <a:lnTo>
                  <a:pt x="2026743" y="917302"/>
                </a:lnTo>
                <a:cubicBezTo>
                  <a:pt x="2069089" y="874316"/>
                  <a:pt x="2127589" y="847729"/>
                  <a:pt x="2192206" y="847729"/>
                </a:cubicBezTo>
                <a:cubicBezTo>
                  <a:pt x="2321441" y="847729"/>
                  <a:pt x="2426206" y="954077"/>
                  <a:pt x="2426206" y="1085264"/>
                </a:cubicBezTo>
                <a:cubicBezTo>
                  <a:pt x="2426206" y="1216452"/>
                  <a:pt x="2321441" y="1322799"/>
                  <a:pt x="2192206" y="1322799"/>
                </a:cubicBezTo>
                <a:cubicBezTo>
                  <a:pt x="2127589" y="1322799"/>
                  <a:pt x="2069089" y="1296213"/>
                  <a:pt x="2026743" y="1253227"/>
                </a:cubicBezTo>
                <a:lnTo>
                  <a:pt x="2022836" y="1247344"/>
                </a:lnTo>
                <a:lnTo>
                  <a:pt x="2022836" y="2029595"/>
                </a:lnTo>
                <a:lnTo>
                  <a:pt x="1240664" y="2029595"/>
                </a:lnTo>
                <a:lnTo>
                  <a:pt x="1259140" y="2014351"/>
                </a:lnTo>
                <a:cubicBezTo>
                  <a:pt x="1304743" y="1968748"/>
                  <a:pt x="1332949" y="1905748"/>
                  <a:pt x="1332949" y="1836160"/>
                </a:cubicBezTo>
                <a:cubicBezTo>
                  <a:pt x="1332949" y="1696984"/>
                  <a:pt x="1220125" y="1584160"/>
                  <a:pt x="1080949" y="1584160"/>
                </a:cubicBezTo>
                <a:cubicBezTo>
                  <a:pt x="941773" y="1584160"/>
                  <a:pt x="828949" y="1696984"/>
                  <a:pt x="828949" y="1836160"/>
                </a:cubicBezTo>
                <a:cubicBezTo>
                  <a:pt x="828949" y="1905748"/>
                  <a:pt x="857155" y="1968748"/>
                  <a:pt x="902758" y="2014351"/>
                </a:cubicBezTo>
                <a:lnTo>
                  <a:pt x="921234" y="2029595"/>
                </a:lnTo>
                <a:lnTo>
                  <a:pt x="0" y="2029595"/>
                </a:lnTo>
                <a:lnTo>
                  <a:pt x="4221" y="1875451"/>
                </a:lnTo>
                <a:cubicBezTo>
                  <a:pt x="35034" y="1406127"/>
                  <a:pt x="227350" y="945715"/>
                  <a:pt x="581083" y="587326"/>
                </a:cubicBezTo>
                <a:cubicBezTo>
                  <a:pt x="968073" y="195243"/>
                  <a:pt x="1474984" y="-493"/>
                  <a:pt x="1981710" y="0"/>
                </a:cubicBezTo>
                <a:close/>
              </a:path>
            </a:pathLst>
          </a:custGeom>
          <a:solidFill>
            <a:srgbClr val="0089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4594123" y="2513968"/>
            <a:ext cx="18605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n-MN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Монгол </a:t>
            </a:r>
          </a:p>
          <a:p>
            <a:pPr algn="ctr"/>
            <a:r>
              <a:rPr lang="mn-MN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Улсын урт </a:t>
            </a:r>
          </a:p>
          <a:p>
            <a:pPr algn="ctr"/>
            <a:r>
              <a:rPr lang="mn-MN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хугацааны </a:t>
            </a:r>
          </a:p>
          <a:p>
            <a:pPr algn="ctr"/>
            <a:r>
              <a:rPr lang="mn-MN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хөгжлийн бодлого</a:t>
            </a:r>
            <a:endParaRPr lang="en-US" altLang="ko-KR" sz="1400" b="1" spc="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“</a:t>
            </a:r>
            <a:r>
              <a:rPr lang="mn-MN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Алсын хараа</a:t>
            </a:r>
            <a:r>
              <a:rPr lang="en-US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endParaRPr lang="mn-MN" altLang="ko-KR" sz="1400" b="1" spc="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14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2050”</a:t>
            </a:r>
            <a:endParaRPr lang="ko-KR" altLang="en-US" sz="1400" b="1" spc="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22664" y="4246890"/>
            <a:ext cx="2217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МУ-ын ЗГ-ын </a:t>
            </a:r>
          </a:p>
          <a:p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2020-2024</a:t>
            </a:r>
            <a:r>
              <a:rPr lang="mn-MN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оны </a:t>
            </a:r>
          </a:p>
          <a:p>
            <a:r>
              <a:rPr lang="mn-MN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үйл </a:t>
            </a:r>
          </a:p>
          <a:p>
            <a:r>
              <a:rPr lang="mn-MN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ажиллагааны </a:t>
            </a:r>
          </a:p>
          <a:p>
            <a:r>
              <a:rPr lang="mn-MN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хөтөлбөр</a:t>
            </a:r>
            <a:endParaRPr lang="ko-KR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55340" y="2654749"/>
            <a:ext cx="1218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n-MN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БНСУ </a:t>
            </a:r>
            <a:endParaRPr lang="en-US" altLang="ko-K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3</a:t>
            </a:r>
            <a:r>
              <a:rPr lang="mn-MN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-р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CPS </a:t>
            </a:r>
            <a:endParaRPr lang="ko-KR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74315" y="4033075"/>
            <a:ext cx="17261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KOICA</a:t>
            </a:r>
            <a:r>
              <a:rPr lang="mn-MN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-гийн</a:t>
            </a:r>
          </a:p>
          <a:p>
            <a:pPr algn="ctr"/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2023</a:t>
            </a:r>
            <a:r>
              <a:rPr lang="mn-MN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 оны </a:t>
            </a:r>
          </a:p>
          <a:p>
            <a:pPr algn="ctr"/>
            <a:r>
              <a:rPr lang="mn-MN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함초롬돋움" panose="020B0604000101010101" pitchFamily="50" charset="-127"/>
                <a:cs typeface="Times New Roman" panose="02020603050405020304" pitchFamily="18" charset="0"/>
              </a:rPr>
              <a:t>стратеги</a:t>
            </a:r>
            <a:endParaRPr lang="en-US" altLang="ko-K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함초롬돋움" panose="020B0604000101010101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4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816164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ko-KR" altLang="en-US" sz="17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-гийн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хамтын ажиллагааны төлөвлөгөөний (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Plan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танилцуулга</a:t>
            </a:r>
            <a:r>
              <a:rPr lang="ko-KR" altLang="en-US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C7C21EC7-A0FA-45F0-86D7-18E5CBE41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813837"/>
              </p:ext>
            </p:extLst>
          </p:nvPr>
        </p:nvGraphicFramePr>
        <p:xfrm>
          <a:off x="805193" y="1164944"/>
          <a:ext cx="7947345" cy="5560665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val="610156449"/>
                    </a:ext>
                  </a:extLst>
                </a:gridCol>
                <a:gridCol w="159479">
                  <a:extLst>
                    <a:ext uri="{9D8B030D-6E8A-4147-A177-3AD203B41FA5}">
                      <a16:colId xmlns:a16="http://schemas.microsoft.com/office/drawing/2014/main" val="3613744592"/>
                    </a:ext>
                  </a:extLst>
                </a:gridCol>
                <a:gridCol w="1646182">
                  <a:extLst>
                    <a:ext uri="{9D8B030D-6E8A-4147-A177-3AD203B41FA5}">
                      <a16:colId xmlns:a16="http://schemas.microsoft.com/office/drawing/2014/main" val="2661201506"/>
                    </a:ext>
                  </a:extLst>
                </a:gridCol>
                <a:gridCol w="1687188">
                  <a:extLst>
                    <a:ext uri="{9D8B030D-6E8A-4147-A177-3AD203B41FA5}">
                      <a16:colId xmlns:a16="http://schemas.microsoft.com/office/drawing/2014/main" val="4273458528"/>
                    </a:ext>
                  </a:extLst>
                </a:gridCol>
                <a:gridCol w="1687188">
                  <a:extLst>
                    <a:ext uri="{9D8B030D-6E8A-4147-A177-3AD203B41FA5}">
                      <a16:colId xmlns:a16="http://schemas.microsoft.com/office/drawing/2014/main" val="1461401053"/>
                    </a:ext>
                  </a:extLst>
                </a:gridCol>
                <a:gridCol w="1687188">
                  <a:extLst>
                    <a:ext uri="{9D8B030D-6E8A-4147-A177-3AD203B41FA5}">
                      <a16:colId xmlns:a16="http://schemas.microsoft.com/office/drawing/2014/main" val="2508858173"/>
                    </a:ext>
                  </a:extLst>
                </a:gridCol>
              </a:tblGrid>
              <a:tr h="35322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Хамтын ажиллагааны </a:t>
                      </a:r>
                      <a:r>
                        <a:rPr lang="mn-MN" sz="1080" b="1" kern="10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төлөвлөгөөний</a:t>
                      </a:r>
                      <a:r>
                        <a:rPr lang="mn-MN" sz="11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зорилт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200" b="1" kern="0" spc="-8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МУ-ын ЗГ-ын дунд хугацааны хөгжлийн төлөвлөгөөний биелэлт, эдийн засгийг төрөлжүүлэх, засаглалыг бэхжүүлэх үндэс суурийг бэлтгэн тэнцвэртэй хөгжлийг дэмжих</a:t>
                      </a:r>
                      <a:endParaRPr lang="ko-KR" altLang="en-US" sz="1050" b="1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116898"/>
                  </a:ext>
                </a:extLst>
              </a:tr>
              <a:tr h="55997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100" b="1" kern="0" spc="-17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Хөтөлбөр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050" b="1" kern="0" spc="-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Ложистикийн дэд бүтэц</a:t>
                      </a:r>
                    </a:p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050" b="1" kern="0" spc="-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Замын хөдөлгөөний аюулгүй байдлыг сайжруулах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050" b="1" kern="0" spc="-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Тогтвортой  хот байгуулалт ба даван туулах чадварыг бэхжүүлэх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050" b="1" kern="0" spc="-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Хүртээмжтэй хөдөө аж ахуй, мал аж ахуйн хөгжил ба тариалангийн хүнсний бүтээгдэхүүний аюулгүй байдлыг бэхжүүлэх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050" b="1" kern="0" spc="-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Тогтвортой хөгжлийн засаглалыг сайжруулах 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019317"/>
                  </a:ext>
                </a:extLst>
              </a:tr>
              <a:tr h="21650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-17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-12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-11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-11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6711"/>
                  </a:ext>
                </a:extLst>
              </a:tr>
              <a:tr h="63158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1100" b="1" kern="0" spc="-17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Тогтвортой хөгжлийн  зорилго(</a:t>
                      </a:r>
                      <a:r>
                        <a:rPr lang="en-US" altLang="ko-KR" sz="1100" b="1" kern="0" spc="-17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SDGs </a:t>
                      </a:r>
                      <a:r>
                        <a:rPr lang="mn-MN" sz="1100" b="1" kern="0" spc="-17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2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105714"/>
                  </a:ext>
                </a:extLst>
              </a:tr>
              <a:tr h="5209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БНСУ-ын ЗГ-ын бодлого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Хамтран ажиллах стратегийн(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CPS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салбар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зам тээвэр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Шинэ умардын бодлого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Хамтран ажиллах стратегийн(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CPS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салбар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Уур амьсгалын орчин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Шинэ умардын бодлого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Шинэ умардын бодлого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Хамтран ажиллах стратегийн(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CPS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салбар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Төрийн захиргаа</a:t>
                      </a: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45720" marR="0" indent="-4572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mn-MN" altLang="ko-KR" sz="105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Шинэ умардын бодлого</a:t>
                      </a:r>
                      <a:endParaRPr lang="ko-KR" altLang="en-US" sz="105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997165"/>
                  </a:ext>
                </a:extLst>
              </a:tr>
              <a:tr h="16129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Хөтөлбөрийн зорилго </a:t>
                      </a:r>
                    </a:p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★ </a:t>
                      </a: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KOICA-SDGs)</a:t>
                      </a:r>
                      <a:endParaRPr lang="ko-KR" altLang="en-US" sz="100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SDGs)</a:t>
                      </a:r>
                      <a:endParaRPr lang="ko-KR" altLang="en-US" sz="100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▲ </a:t>
                      </a:r>
                      <a:r>
                        <a:rPr lang="mn-MN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Салбарын зорилго</a:t>
                      </a:r>
                      <a:r>
                        <a:rPr lang="en-US" altLang="ko-KR" sz="800" kern="0" spc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800" kern="0" spc="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115570" marR="0" indent="-115570" algn="just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함초롬바탕" panose="02030604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▲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2.1.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Зам тээврийн ослын тоог бууруулах </a:t>
                      </a: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9.1.2. </a:t>
                      </a:r>
                      <a:r>
                        <a:rPr lang="ru-RU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Зорчигч ба ложистикийн цар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хүрээ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11.2.1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Нийтийн тээврийн хэрэгслээр ая тухтай зорчих боломжтой хүн амын эзлэх хувь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Нас, Хүйс болон Хөгжлийн бэрхшээлтэй иргэн гм ангилах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 indent="-125730" algn="l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★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Эрчим хүчийг хэмнэж, сайжруулсан хувь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11.a.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Нэгдсэн хот ба бүс нутгийн төлөвлөгөө боловсруулсан хотод    амьдарч буй хүн амын эзлэх хувь</a:t>
                      </a:r>
                    </a:p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11.6.2 </a:t>
                      </a:r>
                      <a:r>
                        <a:rPr lang="ru-RU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Хотын нарийн тоос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ны </a:t>
                      </a:r>
                      <a:r>
                        <a:rPr lang="ru-RU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илийн дундаж түвшин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 indent="-12573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★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2.3.1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Хөдөлмөрийн нэгжид ногдох үйлдвэрлэл(Хөдөө аж ахуй, мал аж ахуйн үйлдвэрлэлийн хэмжээгээр)</a:t>
                      </a:r>
                    </a:p>
                    <a:p>
                      <a:pPr marL="125730" marR="0" indent="-12573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★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2.3.2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Жижиг хүнсний үйлдвэрлэгчдийн дундаж орлого (хүйсээр, бүс нутгаар)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16.6.2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Төрийн үйлчилгээний талаарх хамгийн сүүлийн үеийн туршлагад сэтгэл хангалуун байгаа хүн амын эзлэх хувь.</a:t>
                      </a:r>
                    </a:p>
                    <a:p>
                      <a:pPr marL="83820" marR="0" indent="-8382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000" algn="l"/>
                        </a:tabLst>
                      </a:pPr>
                      <a:r>
                        <a:rPr lang="ko-KR" altLang="en-US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￭ </a:t>
                      </a:r>
                      <a:r>
                        <a:rPr lang="en-US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16.10.2 </a:t>
                      </a:r>
                      <a:r>
                        <a:rPr lang="mn-MN" altLang="ko-KR" sz="1000" kern="0" spc="-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돋움" panose="020B0600000101010101" pitchFamily="50" charset="-127"/>
                          <a:cs typeface="Times New Roman" panose="02020603050405020304" pitchFamily="18" charset="0"/>
                        </a:rPr>
                        <a:t>Олон нийтийн мэдээллийн хүртээмжийг хангах үүднээс Үндсэн хууль, хууль тогтоомжид суурилсан бодлого боловсруулж хэрэгжүүлсэн эсэх</a:t>
                      </a:r>
                      <a:endParaRPr lang="ko-KR" altLang="en-US" sz="1000" kern="0" spc="-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20056"/>
                  </a:ext>
                </a:extLst>
              </a:tr>
            </a:tbl>
          </a:graphicData>
        </a:graphic>
      </p:graphicFrame>
      <p:pic>
        <p:nvPicPr>
          <p:cNvPr id="4" name="그림 3">
            <a:extLst>
              <a:ext uri="{FF2B5EF4-FFF2-40B4-BE49-F238E27FC236}">
                <a16:creationId xmlns:a16="http://schemas.microsoft.com/office/drawing/2014/main" id="{909B7BAA-7CDC-43B5-9DE7-B0126DCD0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284" y="3369212"/>
            <a:ext cx="578223" cy="576064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6B8837B1-F426-44FE-9BCA-65DCD2AF3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705" y="3369212"/>
            <a:ext cx="578223" cy="576064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A0D2959A-56F0-4DD4-8DA9-D996B1B2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" y="9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30" name="_x426340616">
            <a:extLst>
              <a:ext uri="{FF2B5EF4-FFF2-40B4-BE49-F238E27FC236}">
                <a16:creationId xmlns:a16="http://schemas.microsoft.com/office/drawing/2014/main" id="{5CA0CCB7-0F03-40B2-BF27-348107EBF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724" y="3353027"/>
            <a:ext cx="559896" cy="55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EB22D39C-F4D4-44ED-90B1-45BE4437B6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6296" y="3369212"/>
            <a:ext cx="578223" cy="576065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17585B6E-DD6D-4CEB-B9C7-E18E288608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49695" y="3369212"/>
            <a:ext cx="578223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86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816164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-гийн хамтын ажиллагааны төлөвлөгөөний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(Country</a:t>
            </a:r>
            <a:r>
              <a:rPr lang="ko-KR" altLang="en-US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Plan)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үндсэн хөтөлбөр </a:t>
            </a:r>
            <a:endParaRPr lang="ko-KR" altLang="en-US" sz="2800" b="1" spc="-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D2959A-56F0-4DD4-8DA9-D996B1B2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" y="9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9F4BD-5EFF-424C-B24E-C63D2C59F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26093"/>
              </p:ext>
            </p:extLst>
          </p:nvPr>
        </p:nvGraphicFramePr>
        <p:xfrm>
          <a:off x="827584" y="1628800"/>
          <a:ext cx="7848872" cy="2427217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144427">
                  <a:extLst>
                    <a:ext uri="{9D8B030D-6E8A-4147-A177-3AD203B41FA5}">
                      <a16:colId xmlns:a16="http://schemas.microsoft.com/office/drawing/2014/main" val="2848851851"/>
                    </a:ext>
                  </a:extLst>
                </a:gridCol>
                <a:gridCol w="5704445">
                  <a:extLst>
                    <a:ext uri="{9D8B030D-6E8A-4147-A177-3AD203B41FA5}">
                      <a16:colId xmlns:a16="http://schemas.microsoft.com/office/drawing/2014/main" val="384072188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Салбар</a:t>
                      </a:r>
                      <a:r>
                        <a:rPr lang="ko-KR" altLang="en-US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358" marR="45358" marT="12540" marB="1254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Сайжруулалт</a:t>
                      </a:r>
                      <a:endParaRPr lang="ko-KR" altLang="en-US" sz="16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58" marR="45358" marT="12540" marB="1254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846256"/>
                  </a:ext>
                </a:extLst>
              </a:tr>
              <a:tr h="14301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Хот хөгжүүлэлт</a:t>
                      </a:r>
                      <a:endParaRPr lang="ko-KR" altLang="en-US" sz="16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mn-MN" altLang="ko-KR" sz="1200" b="1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Уур амьсгалын өөрчлөлт(агаарын бохирдлыг бууруулах) болон хүрээлэн буй орчин, зам тээвэр зэрэг нийгмийн онцлох сэдэвтэй уялдуулах</a:t>
                      </a:r>
                      <a:r>
                        <a:rPr lang="ko-KR" altLang="en-US" sz="1200" b="1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ko-KR" sz="1200" b="1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mn-MN" altLang="ko-KR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УБ хотын хот байгуулалтыг дэмжих мастер төлөвлөгөө боловсруулах </a:t>
                      </a:r>
                      <a:endParaRPr lang="en-US" altLang="ko-KR" sz="12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EDCF,</a:t>
                      </a:r>
                      <a:r>
                        <a:rPr lang="ko-KR" altLang="en-US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ADB </a:t>
                      </a:r>
                      <a:r>
                        <a:rPr lang="mn-MN" altLang="ko-KR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зэрэг ОУБ-ын төслүүдтэй уялдаа холбоог дэмжих, томоохон хөрөнгө оруулалтын төслүүдтэй уялдаа холбоог бэхжүүлэх </a:t>
                      </a:r>
                      <a:endParaRPr lang="en-US" altLang="ko-KR" sz="12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mn-MN" altLang="ko-KR" sz="12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Бусад салбарт төсөл боловсруулахдаа хот байгуулалтын чиглэлтэй холбогдолтой тохиолдолд тэргүүлэн сонгох </a:t>
                      </a:r>
                      <a:endParaRPr lang="ko-KR" altLang="en-US" sz="12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5779119"/>
                  </a:ext>
                </a:extLst>
              </a:tr>
            </a:tbl>
          </a:graphicData>
        </a:graphic>
      </p:graphicFrame>
      <p:sp>
        <p:nvSpPr>
          <p:cNvPr id="4" name="육각형 3">
            <a:extLst>
              <a:ext uri="{FF2B5EF4-FFF2-40B4-BE49-F238E27FC236}">
                <a16:creationId xmlns:a16="http://schemas.microsoft.com/office/drawing/2014/main" id="{075BFE6B-A77E-45DA-AF3D-141F61E80849}"/>
              </a:ext>
            </a:extLst>
          </p:cNvPr>
          <p:cNvSpPr/>
          <p:nvPr/>
        </p:nvSpPr>
        <p:spPr>
          <a:xfrm>
            <a:off x="1187620" y="4365104"/>
            <a:ext cx="1540699" cy="12961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Green Mobility</a:t>
            </a:r>
          </a:p>
          <a:p>
            <a:pPr algn="ctr"/>
            <a:endParaRPr lang="en-US" altLang="ko-KR" sz="1400" dirty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pPr algn="ctr"/>
            <a:r>
              <a:rPr lang="mn-MN" altLang="ko-KR" sz="8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Цахилгаан автобус, цэнэглэлтийн дэд бүтцийг бий болгох </a:t>
            </a:r>
            <a:endParaRPr lang="ko-KR" altLang="en-US" sz="8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육각형 6">
            <a:extLst>
              <a:ext uri="{FF2B5EF4-FFF2-40B4-BE49-F238E27FC236}">
                <a16:creationId xmlns:a16="http://schemas.microsoft.com/office/drawing/2014/main" id="{06E36B9A-7336-4A43-9748-66DEB0FFFBE3}"/>
              </a:ext>
            </a:extLst>
          </p:cNvPr>
          <p:cNvSpPr/>
          <p:nvPr/>
        </p:nvSpPr>
        <p:spPr>
          <a:xfrm>
            <a:off x="2699792" y="4862065"/>
            <a:ext cx="2344606" cy="1839251"/>
          </a:xfrm>
          <a:prstGeom prst="hex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spc="-15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Хотын хатуу хог хаягдал</a:t>
            </a:r>
            <a:endParaRPr lang="en-US" altLang="ko-KR" spc="-15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ko-KR" altLang="en-US" dirty="0">
                <a:latin typeface="휴먼엑스포" panose="02030504000101010101" pitchFamily="18" charset="-127"/>
                <a:ea typeface="휴먼엑스포" panose="02030504000101010101" pitchFamily="18" charset="-127"/>
              </a:rPr>
              <a:t> </a:t>
            </a:r>
            <a:endParaRPr lang="en-US" altLang="ko-KR" dirty="0"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  <a:p>
            <a:pPr algn="ctr"/>
            <a:r>
              <a:rPr lang="mn-MN" altLang="ko-KR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Хог хаягдлыг ялгах байгууламж, шатаах байгууламж барих, дахин боловсруулалтыг бэхжүүлэх</a:t>
            </a:r>
            <a:r>
              <a:rPr lang="ko-KR" altLang="en-US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mn-MN" altLang="ko-KR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гм</a:t>
            </a:r>
            <a:r>
              <a:rPr lang="ko-KR" altLang="en-US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육각형 7">
            <a:extLst>
              <a:ext uri="{FF2B5EF4-FFF2-40B4-BE49-F238E27FC236}">
                <a16:creationId xmlns:a16="http://schemas.microsoft.com/office/drawing/2014/main" id="{5EAC0777-8E81-4D10-8509-D32586458D67}"/>
              </a:ext>
            </a:extLst>
          </p:cNvPr>
          <p:cNvSpPr/>
          <p:nvPr/>
        </p:nvSpPr>
        <p:spPr>
          <a:xfrm>
            <a:off x="5083535" y="4056017"/>
            <a:ext cx="2664296" cy="2245407"/>
          </a:xfrm>
          <a:prstGeom prst="hexag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Нүүрстөрөгч бага ялгаруулах эрчим хүч</a:t>
            </a:r>
            <a:r>
              <a:rPr lang="ko-KR" altLang="en-US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endParaRPr lang="en-US" altLang="ko-KR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mn-MN" altLang="ko-KR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Сэргээгдэх эрчим хүчийг дэлгэрүүлэх, аж үйлдвэр/ орон сууцны эрчим хүчийг хэмнэх , нийгмийн эмзэг давхаргынханд орчин үеийн эрчим хүчний системээр хангах гм</a:t>
            </a:r>
            <a:endParaRPr lang="ko-KR" altLang="en-US" sz="10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00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816164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ko-KR" altLang="en-US" sz="2800" b="1" spc="-100" dirty="0">
                <a:solidFill>
                  <a:schemeClr val="bg1"/>
                </a:solidFill>
              </a:rPr>
              <a:t> 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KOICA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-гийн хамтын ажиллагааны төлөвлөгөөний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(Country</a:t>
            </a:r>
            <a:r>
              <a:rPr lang="ko-KR" altLang="en-US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Plan)</a:t>
            </a:r>
            <a:r>
              <a:rPr lang="mn-MN" altLang="ko-KR" sz="2800" b="1" spc="-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үндсэн хөтөлбөр </a:t>
            </a:r>
            <a:endParaRPr lang="ko-KR" altLang="en-US" sz="2800" b="1" spc="-100" dirty="0">
              <a:solidFill>
                <a:schemeClr val="bg1"/>
              </a:solidFill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D2959A-56F0-4DD4-8DA9-D996B1B2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" y="9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9F4BD-5EFF-424C-B24E-C63D2C59F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598963"/>
              </p:ext>
            </p:extLst>
          </p:nvPr>
        </p:nvGraphicFramePr>
        <p:xfrm>
          <a:off x="827584" y="1628800"/>
          <a:ext cx="7848872" cy="1944216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2144427">
                  <a:extLst>
                    <a:ext uri="{9D8B030D-6E8A-4147-A177-3AD203B41FA5}">
                      <a16:colId xmlns:a16="http://schemas.microsoft.com/office/drawing/2014/main" val="2848851851"/>
                    </a:ext>
                  </a:extLst>
                </a:gridCol>
                <a:gridCol w="5704445">
                  <a:extLst>
                    <a:ext uri="{9D8B030D-6E8A-4147-A177-3AD203B41FA5}">
                      <a16:colId xmlns:a16="http://schemas.microsoft.com/office/drawing/2014/main" val="3840721889"/>
                    </a:ext>
                  </a:extLst>
                </a:gridCol>
              </a:tblGrid>
              <a:tr h="4412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Салбар</a:t>
                      </a:r>
                      <a:r>
                        <a:rPr lang="ko-KR" altLang="en-US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5358" marR="45358" marT="12540" marB="1254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0" kern="0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Сайжруулалт</a:t>
                      </a:r>
                      <a:endParaRPr lang="ko-KR" altLang="en-US" sz="1600" b="0" kern="0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58" marR="45358" marT="12540" marB="1254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846256"/>
                  </a:ext>
                </a:extLst>
              </a:tr>
              <a:tr h="150294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Төрийн захиргаа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/</a:t>
                      </a:r>
                      <a:endParaRPr lang="mn-MN" altLang="ko-KR" sz="1600" b="1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Цахим засаглал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mn-MN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Алсын хараа 2050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mn-MN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болон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E-Mongolia</a:t>
                      </a:r>
                      <a:r>
                        <a:rPr lang="mn-MN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-тай уялдаа холбоотой төсөл хэрэгжүүлэх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mn-MN" altLang="ko-KR" sz="12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Үндсэн системийн хувьд төслийн дараа үзүүлэх дэмжлэгийг бэхжүүлэх 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mn-MN" altLang="ko-KR" sz="12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Систем ашиглах хууль эрх зүй, тогтолцоог сайжруулах төслүүдийн эзлэх хувийг нэмэгдүүлэх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2533008"/>
                  </a:ext>
                </a:extLst>
              </a:tr>
            </a:tbl>
          </a:graphicData>
        </a:graphic>
      </p:graphicFrame>
      <p:sp>
        <p:nvSpPr>
          <p:cNvPr id="7" name="육각형 6">
            <a:extLst>
              <a:ext uri="{FF2B5EF4-FFF2-40B4-BE49-F238E27FC236}">
                <a16:creationId xmlns:a16="http://schemas.microsoft.com/office/drawing/2014/main" id="{D0AF19A0-B74F-43D4-9309-CC61557853AA}"/>
              </a:ext>
            </a:extLst>
          </p:cNvPr>
          <p:cNvSpPr/>
          <p:nvPr/>
        </p:nvSpPr>
        <p:spPr>
          <a:xfrm>
            <a:off x="936108" y="3789040"/>
            <a:ext cx="2699788" cy="165618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засаглал </a:t>
            </a:r>
            <a:endParaRPr lang="en-US" altLang="ko-KR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endParaRPr lang="en-US" altLang="ko-KR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mn-MN" altLang="ko-KR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Иргэдэд төрийн үйлчилгээ үзүүлэх </a:t>
            </a:r>
            <a:r>
              <a:rPr lang="ko-KR" altLang="en-US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육각형 7">
            <a:extLst>
              <a:ext uri="{FF2B5EF4-FFF2-40B4-BE49-F238E27FC236}">
                <a16:creationId xmlns:a16="http://schemas.microsoft.com/office/drawing/2014/main" id="{272D126E-6961-4439-BB2A-DD0A2CC58C48}"/>
              </a:ext>
            </a:extLst>
          </p:cNvPr>
          <p:cNvSpPr/>
          <p:nvPr/>
        </p:nvSpPr>
        <p:spPr>
          <a:xfrm>
            <a:off x="3386029" y="4701178"/>
            <a:ext cx="2194083" cy="1464126"/>
          </a:xfrm>
          <a:prstGeom prst="hex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spc="-15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хүртээмж</a:t>
            </a:r>
            <a:r>
              <a:rPr lang="ko-KR" altLang="en-US" spc="-15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spc="-15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ko-KR" altLang="en-US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mn-MN" altLang="ko-KR" sz="10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хүртээмжийг нэмэгдүүлэх, Иргэдийн оролцоог  идэвхжүүлэхэд дэмжлэг үзүүлэх</a:t>
            </a:r>
            <a:endParaRPr lang="ko-KR" altLang="en-US" sz="10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9" name="육각형 8">
            <a:extLst>
              <a:ext uri="{FF2B5EF4-FFF2-40B4-BE49-F238E27FC236}">
                <a16:creationId xmlns:a16="http://schemas.microsoft.com/office/drawing/2014/main" id="{3C2AB994-9DDC-438B-AC7C-8DAEF7DC7A1A}"/>
              </a:ext>
            </a:extLst>
          </p:cNvPr>
          <p:cNvSpPr/>
          <p:nvPr/>
        </p:nvSpPr>
        <p:spPr>
          <a:xfrm>
            <a:off x="5381317" y="4020408"/>
            <a:ext cx="1908728" cy="1424815"/>
          </a:xfrm>
          <a:prstGeom prst="hexag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sz="16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эдийн засаг</a:t>
            </a:r>
            <a:r>
              <a:rPr lang="ko-KR" altLang="en-US" sz="16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sz="16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endParaRPr lang="mn-MN" altLang="ko-KR" sz="9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mn-MN" altLang="ko-KR" sz="9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аж үйлдвэрийг дэмжих, дижитал технологийг зах зээлийн үнэлгээний сүлжээнд дэмжих</a:t>
            </a:r>
            <a:endParaRPr lang="ko-KR" altLang="en-US" sz="9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육각형 9">
            <a:extLst>
              <a:ext uri="{FF2B5EF4-FFF2-40B4-BE49-F238E27FC236}">
                <a16:creationId xmlns:a16="http://schemas.microsoft.com/office/drawing/2014/main" id="{60A1BA50-DB94-45F5-92B8-B020BD2325E9}"/>
              </a:ext>
            </a:extLst>
          </p:cNvPr>
          <p:cNvSpPr/>
          <p:nvPr/>
        </p:nvSpPr>
        <p:spPr>
          <a:xfrm>
            <a:off x="7091250" y="4869160"/>
            <a:ext cx="1801230" cy="1152128"/>
          </a:xfrm>
          <a:prstGeom prst="hexagon">
            <a:avLst/>
          </a:prstGeom>
          <a:solidFill>
            <a:srgbClr val="005C8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ko-KR" sz="1600" spc="-15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Дижитал аюулгүй байдал</a:t>
            </a:r>
            <a:r>
              <a:rPr lang="ko-KR" altLang="en-US" sz="1600" spc="-15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sz="1600" spc="-15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ko-KR" altLang="en-US" sz="12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 </a:t>
            </a:r>
            <a:endParaRPr lang="en-US" altLang="ko-KR" sz="12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  <a:p>
            <a:pPr algn="ctr"/>
            <a:r>
              <a:rPr lang="mn-MN" altLang="ko-KR" sz="700" dirty="0">
                <a:latin typeface="Times New Roman" panose="02020603050405020304" pitchFamily="18" charset="0"/>
                <a:ea typeface="휴먼엑스포" panose="02030504000101010101" pitchFamily="18" charset="-127"/>
                <a:cs typeface="Times New Roman" panose="02020603050405020304" pitchFamily="18" charset="0"/>
              </a:rPr>
              <a:t>Хувийн мэдээллийг хамгаалах, хотын аюулгүй байдлын хүрээнд дижитал технологийг ашиглах</a:t>
            </a:r>
            <a:endParaRPr lang="ko-KR" altLang="en-US" sz="700" dirty="0">
              <a:latin typeface="Times New Roman" panose="02020603050405020304" pitchFamily="18" charset="0"/>
              <a:ea typeface="휴먼엑스포" panose="02030504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5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50657"/>
              </p:ext>
            </p:extLst>
          </p:nvPr>
        </p:nvGraphicFramePr>
        <p:xfrm>
          <a:off x="215516" y="1141200"/>
          <a:ext cx="8712968" cy="571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1232989625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23068091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11549747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No.</a:t>
                      </a:r>
                      <a:endParaRPr lang="ko-KR" altLang="en-US" sz="1200" b="1" dirty="0"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26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200" b="1" dirty="0"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Төслийн нэр</a:t>
                      </a:r>
                      <a:endParaRPr lang="ko-KR" altLang="en-US" sz="1200" b="1" dirty="0"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26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200" b="1" dirty="0"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Хугацаа/хэмжээ</a:t>
                      </a:r>
                    </a:p>
                    <a:p>
                      <a:pPr algn="ctr" latinLnBrk="1"/>
                      <a:r>
                        <a:rPr lang="mn-MN" altLang="ko-KR" sz="1200" b="1" dirty="0"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(ам.доллар)</a:t>
                      </a:r>
                      <a:endParaRPr lang="ko-KR" altLang="en-US" sz="1200" b="1" dirty="0"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2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60856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Монгол улсын шүүхийн шинжилгээний үндэсний хүрээлэнгийн чадавхыг бэхжүүлэх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'20-'23/ 7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 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7627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“Улсын бүртгэлийн байгууллагын дэд бүтцийг хөгжүүлэх замаар иргэдэд төрийн үйлчилгээг цахим хэлбэрээр хүргэх төсөл” 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'20-'22/ 8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83293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Монгол улсын гадаад хэргийн яамны архивын цахим мэдээллийн сан бүрдүүлэх төслийн дараах дэмжлэг үзүүлэх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'19-'20/ 3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5489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Монгол Улсын Үндсэн хуулийн Цэцэд цахим шүүхийн үйлчилгээний тогтолцоо бий болгох” 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'17-'19/ 4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Монгол улсын дунд хугацааны төсвийн төлөвлөлтийн чадавхыг бэхжүүлэх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‘14-'18/ 4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“Улаанбаатар хотын </a:t>
                      </a:r>
                      <a:r>
                        <a:rPr lang="mn-MN" altLang="ko-KR" sz="1200" b="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1:1000</a:t>
                      </a:r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-ны масштабтай байр зүйн зураг зохиох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'13-'15/ 3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6817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Цахим шалган нэвтрүүлэх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'13-'16/ 7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7063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Цахим парламент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'13-'15/ 3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9438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"Монгол Улсын төрийн өмчийн нэгдсэн мэдээллийн сангийн менежментийн системийг хөгжүүлэх төсөл"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'13-'15/ 1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8041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10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“Улсын бүртгэл, мэдээллийн нэгдсэн системийг сайжруулах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'11-'12/ 4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7483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11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Улаанбаатар хотын газрын мэдээллийн систем байгуулах 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'11-'13/ 2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5051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УБ хотын </a:t>
                      </a:r>
                      <a:r>
                        <a:rPr lang="mn-MN" altLang="ko-KR" sz="1200" b="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1:1000</a:t>
                      </a:r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-ны масштабтай байр зүйн зураг хийх  2 дахь шатны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'10-'11/ 2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108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13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юуны өмчийн бүртгэлийн автоматжуулсан систем бий болгох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'10-'11/ 3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6936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14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Монгол Улсад цахим худалдан авах ажиллагааг нэвтрүүлэх төсөл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'10-'11/ 4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 сая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94304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15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МУ-ын ЗГХЭГ-ын цахим архивын сан бүрдүүлэх төсөл  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'10/ 92</a:t>
                      </a:r>
                      <a:r>
                        <a:rPr lang="mn-MN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함초롬돋움" panose="020B0604000101010101" pitchFamily="50" charset="-127"/>
                          <a:cs typeface="Times New Roman" panose="02020603050405020304" pitchFamily="18" charset="0"/>
                        </a:rPr>
                        <a:t>0 мянга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함초롬돋움" panose="020B0604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090370"/>
                  </a:ext>
                </a:extLst>
              </a:tr>
            </a:tbl>
          </a:graphicData>
        </a:graphic>
      </p:graphicFrame>
      <p:sp>
        <p:nvSpPr>
          <p:cNvPr id="7" name="제목 4"/>
          <p:cNvSpPr txBox="1">
            <a:spLocks/>
          </p:cNvSpPr>
          <p:nvPr/>
        </p:nvSpPr>
        <p:spPr>
          <a:xfrm>
            <a:off x="1046237" y="34576"/>
            <a:ext cx="81003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700"/>
              </a:lnSpc>
            </a:pPr>
            <a:r>
              <a:rPr lang="mn-MN" altLang="ko-KR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Төрийн захиргааны салбарын төслүүдийн жагсаалт</a:t>
            </a:r>
            <a:endParaRPr lang="ko-KR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68415" y="-35405"/>
            <a:ext cx="9233470" cy="6905786"/>
          </a:xfrm>
          <a:prstGeom prst="rect">
            <a:avLst/>
          </a:prstGeom>
        </p:spPr>
      </p:pic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755576" y="1928813"/>
            <a:ext cx="4464496" cy="1500187"/>
          </a:xfrm>
        </p:spPr>
        <p:txBody>
          <a:bodyPr>
            <a:normAutofit/>
          </a:bodyPr>
          <a:lstStyle/>
          <a:p>
            <a:pPr algn="ctr"/>
            <a:r>
              <a:rPr lang="en-US" altLang="ko-KR" sz="6600" b="1" dirty="0">
                <a:solidFill>
                  <a:schemeClr val="tx1"/>
                </a:solidFill>
              </a:rPr>
              <a:t>Thank you!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A3B4779-5759-4069-B549-9CF8D9CEE1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-171400"/>
            <a:ext cx="2987824" cy="133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35392"/>
      </p:ext>
    </p:extLst>
  </p:cSld>
  <p:clrMapOvr>
    <a:masterClrMapping/>
  </p:clrMapOvr>
</p:sld>
</file>

<file path=ppt/theme/theme1.xml><?xml version="1.0" encoding="utf-8"?>
<a:theme xmlns:a="http://schemas.openxmlformats.org/drawingml/2006/main" name="테마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2796</TotalTime>
  <Words>959</Words>
  <Application>Microsoft Office PowerPoint</Application>
  <PresentationFormat>화면 슬라이드 쇼(4:3)</PresentationFormat>
  <Paragraphs>152</Paragraphs>
  <Slides>7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휴먼엑스포</vt:lpstr>
      <vt:lpstr>맑은 고딕</vt:lpstr>
      <vt:lpstr>함초롬돋움</vt:lpstr>
      <vt:lpstr>Arial</vt:lpstr>
      <vt:lpstr>Times New Roman</vt:lpstr>
      <vt:lpstr>테마1</vt:lpstr>
      <vt:lpstr> 2023 онд KOICA-аас Монгол улсыг дэмжих стратеги </vt:lpstr>
      <vt:lpstr> KOICA-ийн төслийн үндсэн чиглэл</vt:lpstr>
      <vt:lpstr> KOICA-гийн хамтын ажиллагааны төлөвлөгөөний (Country Plan) танилцуулга </vt:lpstr>
      <vt:lpstr>KOICA-гийн хамтын ажиллагааны төлөвлөгөөний(Country Plan) үндсэн хөтөлбөр </vt:lpstr>
      <vt:lpstr> KOICA-гийн хамтын ажиллагааны төлөвлөгөөний(Country Plan) үндсэн хөтөлбөр 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몽골 국가지원계획</dc:title>
  <dc:creator>koica</dc:creator>
  <cp:lastModifiedBy>user</cp:lastModifiedBy>
  <cp:revision>187</cp:revision>
  <dcterms:created xsi:type="dcterms:W3CDTF">2020-08-03T02:43:01Z</dcterms:created>
  <dcterms:modified xsi:type="dcterms:W3CDTF">2021-06-08T09:00:51Z</dcterms:modified>
</cp:coreProperties>
</file>