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мин Бямбаа" initials="НБ" lastIdx="1" clrIdx="0">
    <p:extLst>
      <p:ext uri="{19B8F6BF-5375-455C-9EA6-DF929625EA0E}">
        <p15:presenceInfo xmlns:p15="http://schemas.microsoft.com/office/powerpoint/2012/main" userId="S::nomin_b@mof.gov.mn::589acaf0-6c8d-4b48-98eb-94d13002b0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335" autoAdjust="0"/>
  </p:normalViewPr>
  <p:slideViewPr>
    <p:cSldViewPr snapToGrid="0">
      <p:cViewPr varScale="1">
        <p:scale>
          <a:sx n="75" d="100"/>
          <a:sy n="75" d="100"/>
        </p:scale>
        <p:origin x="18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05395-7EB0-4289-8B27-60E98D9B5A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4D9B7-B6E3-4FDC-8FB3-9CA8D425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mn-MN" sz="1200" dirty="0"/>
              <a:t>Орон нутгийн хөгжлийн сан /</a:t>
            </a:r>
            <a:r>
              <a:rPr lang="mn-MN" sz="1200" dirty="0" err="1"/>
              <a:t>ОНХС</a:t>
            </a:r>
            <a:r>
              <a:rPr lang="mn-MN" sz="1200" dirty="0"/>
              <a:t>/ – ийн Удирдлага мэдээллийн систем нь орон нутгийн хүрээнд</a:t>
            </a:r>
            <a:r>
              <a:rPr lang="en-US" sz="1200" dirty="0"/>
              <a:t> </a:t>
            </a:r>
            <a:r>
              <a:rPr lang="mn-MN" sz="1200" dirty="0" err="1"/>
              <a:t>санхүүжиүүлэх</a:t>
            </a:r>
            <a:r>
              <a:rPr lang="mn-MN" sz="1200" dirty="0"/>
              <a:t> болон цаашид </a:t>
            </a:r>
            <a:r>
              <a:rPr lang="en-US" sz="1200" dirty="0" err="1"/>
              <a:t>хэрэгжүүлэх</a:t>
            </a:r>
            <a:r>
              <a:rPr lang="en-US" sz="1200" dirty="0"/>
              <a:t> </a:t>
            </a:r>
            <a:r>
              <a:rPr lang="mn-MN" sz="1200" dirty="0"/>
              <a:t> төсөл </a:t>
            </a:r>
            <a:r>
              <a:rPr lang="en-US" sz="1200" dirty="0" err="1"/>
              <a:t>хөтөлбөр</a:t>
            </a:r>
            <a:r>
              <a:rPr lang="en-US" sz="1200" dirty="0"/>
              <a:t>, </a:t>
            </a:r>
            <a:r>
              <a:rPr lang="en-US" sz="1200" dirty="0" err="1"/>
              <a:t>арга</a:t>
            </a:r>
            <a:r>
              <a:rPr lang="en-US" sz="1200" dirty="0"/>
              <a:t> </a:t>
            </a:r>
            <a:r>
              <a:rPr lang="en-US" sz="1200" dirty="0" err="1"/>
              <a:t>хэмжээ</a:t>
            </a:r>
            <a:r>
              <a:rPr lang="mn-MN" sz="1200" dirty="0"/>
              <a:t>, </a:t>
            </a:r>
            <a:r>
              <a:rPr lang="en-US" sz="1200" dirty="0" err="1"/>
              <a:t>хөрөнгө</a:t>
            </a:r>
            <a:r>
              <a:rPr lang="en-US" sz="1200" dirty="0"/>
              <a:t> </a:t>
            </a:r>
            <a:r>
              <a:rPr lang="en-US" sz="1200" dirty="0" err="1"/>
              <a:t>оруулалт</a:t>
            </a:r>
            <a:r>
              <a:rPr lang="mn-MN" sz="1200" dirty="0" err="1"/>
              <a:t>ын</a:t>
            </a:r>
            <a:r>
              <a:rPr lang="en-US" sz="1200" dirty="0"/>
              <a:t> </a:t>
            </a:r>
            <a:r>
              <a:rPr lang="en-US" sz="1200" dirty="0" err="1"/>
              <a:t>талаар</a:t>
            </a:r>
            <a:r>
              <a:rPr lang="en-US" sz="1200" dirty="0"/>
              <a:t> </a:t>
            </a:r>
            <a:r>
              <a:rPr lang="en-US" sz="1200" dirty="0" err="1"/>
              <a:t>мэдээллийн</a:t>
            </a:r>
            <a:r>
              <a:rPr lang="en-US" sz="1200" dirty="0"/>
              <a:t> </a:t>
            </a:r>
            <a:r>
              <a:rPr lang="en-US" sz="1200" dirty="0" err="1"/>
              <a:t>сан</a:t>
            </a:r>
            <a:r>
              <a:rPr lang="mn-MN" sz="1200" dirty="0"/>
              <a:t>г</a:t>
            </a:r>
            <a:r>
              <a:rPr lang="en-US" sz="1200" dirty="0"/>
              <a:t> </a:t>
            </a:r>
            <a:r>
              <a:rPr lang="en-US" sz="1200" dirty="0" err="1"/>
              <a:t>бүрдүүл</a:t>
            </a:r>
            <a:r>
              <a:rPr lang="mn-MN" sz="1200" dirty="0"/>
              <a:t>эх зорилготой. Орон нутгийн засаг захиргааны энэ сангийн үйл ажиллагаатай х</a:t>
            </a:r>
            <a:r>
              <a:rPr lang="en-US" sz="1200" dirty="0" err="1"/>
              <a:t>олбогдох</a:t>
            </a:r>
            <a:r>
              <a:rPr lang="en-US" sz="1200" dirty="0"/>
              <a:t> </a:t>
            </a:r>
            <a:r>
              <a:rPr lang="en-US" sz="1200" dirty="0" err="1"/>
              <a:t>байгууллага</a:t>
            </a:r>
            <a:r>
              <a:rPr lang="mn-MN" sz="1200" dirty="0"/>
              <a:t>, </a:t>
            </a:r>
            <a:r>
              <a:rPr lang="en-US" sz="1200" dirty="0" err="1"/>
              <a:t>албан</a:t>
            </a:r>
            <a:r>
              <a:rPr lang="en-US" sz="1200" dirty="0"/>
              <a:t> </a:t>
            </a:r>
            <a:r>
              <a:rPr lang="en-US" sz="1200" dirty="0" err="1"/>
              <a:t>тушаалтан</a:t>
            </a:r>
            <a:r>
              <a:rPr lang="mn-MN" sz="1200" dirty="0"/>
              <a:t> болон </a:t>
            </a:r>
            <a:r>
              <a:rPr lang="mn-MN" sz="1200" dirty="0" err="1"/>
              <a:t>ОНХС</a:t>
            </a:r>
            <a:r>
              <a:rPr lang="mn-MN" sz="1200" dirty="0"/>
              <a:t> хариуцсан с</a:t>
            </a:r>
            <a:r>
              <a:rPr lang="en-US" sz="1200" dirty="0" err="1"/>
              <a:t>анхүү</a:t>
            </a:r>
            <a:r>
              <a:rPr lang="en-US" sz="1200" dirty="0"/>
              <a:t>, </a:t>
            </a:r>
            <a:r>
              <a:rPr lang="en-US" sz="1200" dirty="0" err="1"/>
              <a:t>төсвийн</a:t>
            </a:r>
            <a:r>
              <a:rPr lang="en-US" sz="1200" dirty="0"/>
              <a:t> </a:t>
            </a:r>
            <a:r>
              <a:rPr lang="en-US" sz="1200" dirty="0" err="1"/>
              <a:t>асуудал</a:t>
            </a:r>
            <a:r>
              <a:rPr lang="en-US" sz="1200" dirty="0"/>
              <a:t> </a:t>
            </a:r>
            <a:r>
              <a:rPr lang="en-US" sz="1200" dirty="0" err="1"/>
              <a:t>эрхэлсэн</a:t>
            </a:r>
            <a:r>
              <a:rPr lang="en-US" sz="1200" dirty="0"/>
              <a:t> </a:t>
            </a:r>
            <a:r>
              <a:rPr lang="en-US" sz="1200" dirty="0" err="1"/>
              <a:t>төрийн</a:t>
            </a:r>
            <a:r>
              <a:rPr lang="en-US" sz="1200" dirty="0"/>
              <a:t> </a:t>
            </a:r>
            <a:r>
              <a:rPr lang="en-US" sz="1200" dirty="0" err="1"/>
              <a:t>захиргааны</a:t>
            </a:r>
            <a:r>
              <a:rPr lang="en-US" sz="1200" dirty="0"/>
              <a:t> </a:t>
            </a:r>
            <a:r>
              <a:rPr lang="en-US" sz="1200" dirty="0" err="1"/>
              <a:t>төв</a:t>
            </a:r>
            <a:r>
              <a:rPr lang="en-US" sz="1200" dirty="0"/>
              <a:t> </a:t>
            </a:r>
            <a:r>
              <a:rPr lang="en-US" sz="1200" dirty="0" err="1"/>
              <a:t>байгууллага</a:t>
            </a:r>
            <a:r>
              <a:rPr lang="mn-MN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албан</a:t>
            </a:r>
            <a:r>
              <a:rPr lang="en-US" sz="1200" dirty="0"/>
              <a:t> </a:t>
            </a:r>
            <a:r>
              <a:rPr lang="en-US" sz="1200" dirty="0" err="1"/>
              <a:t>тушаалтан</a:t>
            </a:r>
            <a:r>
              <a:rPr lang="mn-MN" sz="1200" dirty="0"/>
              <a:t> хооронд энэхүү</a:t>
            </a:r>
            <a:r>
              <a:rPr lang="en-US" sz="1200" dirty="0"/>
              <a:t> </a:t>
            </a:r>
            <a:r>
              <a:rPr lang="en-US" sz="1200" dirty="0" err="1"/>
              <a:t>системээр</a:t>
            </a:r>
            <a:r>
              <a:rPr lang="en-US" sz="1200" dirty="0"/>
              <a:t> </a:t>
            </a:r>
            <a:r>
              <a:rPr lang="en-US" sz="1200" dirty="0" err="1"/>
              <a:t>дамжуулан</a:t>
            </a:r>
            <a:r>
              <a:rPr lang="en-US" sz="1200" dirty="0"/>
              <a:t> </a:t>
            </a:r>
            <a:r>
              <a:rPr lang="mn-MN" sz="1200" dirty="0"/>
              <a:t>мэдээлэл солилцож, аливаа төсөл хөтөлбөрийн хэрэгжиж буй эсэх асуудалд хяналт тавих зориулалттай.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4D9B7-B6E3-4FDC-8FB3-9CA8D4255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9870-0C0A-4BD9-AA09-00A3A88AF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C2BF4-5360-4F01-A612-1F1BB4F20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C741-C977-4534-B45A-4A9F4883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EDA7-50D5-459F-8C00-3D99639C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12ED3-5EC4-43DC-952C-11E44E7E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3F3E-B5AC-4590-B5DA-9A5A2667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D7AEB-49B1-4F74-A18E-D741FF32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1AB0-60AE-4CD2-8EFF-7B618F2F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330DB-CF81-4EB1-9D08-518AB568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6AB84-EC62-4FAB-935F-42B72D7F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08A6F-C740-4ED3-AF95-B26FA398A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69A3A-D5E1-4F88-A69E-D3A3712F5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34D35-8AB1-4B66-A0D4-7D518827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08DAE-249A-4B1A-80CF-610187BE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9655-8925-4D49-8EC3-A3B88658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F7B7-B92B-43A3-9C9D-ED3066D1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E09A-C7C5-4E0A-BF9E-BF250C7D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D2F06-6401-4552-9048-B1BA9250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3EBB-05EF-4676-89F5-D64E73DB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55C1F-414F-4405-950B-DFF28A3A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C63E-86A3-419A-8D4D-464862A8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F062F-2E11-476B-A85E-8D0EE3FA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EC68A-9F72-4433-A343-C1CF5517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BF332-6417-4EB1-AF46-0144520A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883C-2943-4405-BA76-3A94E974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EC59-251C-40BB-AC4A-158886EE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820-F301-4E3B-93C5-BC322D48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BC003-7BFD-439A-B610-1FD47ADFF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486AA-B4D6-44E2-97B6-D04B7C72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90CB7-9A76-473D-AD27-67B36574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93B2F-92DC-4AF1-9B45-73EC9477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5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B884-55F0-4895-8AF2-CD5A64BC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027F0-4F05-4D82-A6F4-404ABEFF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69B8-582C-482C-8F22-C82CDE7AB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158F-10B0-4C17-9093-08CF38359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87150-F7F3-41BF-B854-D872B49C6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635B0-2D84-49B3-AC4C-E1C03EE0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A73DF-721C-4CF4-B0C4-66BEAFF4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C4FE2-EE75-40C4-BE46-140C385A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E0F0-9451-40DE-B85C-CE2965CB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08332-DD38-4DC5-AA8C-9705C767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79474-1289-4E84-A83F-0E57B2D5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7EDEE-A1D9-4FC2-90AF-8D2C970C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CE7B9-2775-4C15-BCE0-0FEFBC32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D2B68-90BF-4B8C-B96E-3CB00B6F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FBFDA-AD4E-4E00-94BE-55FD48C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0D0F-09A4-4402-82D9-9110AF67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FDA5-D253-439C-9895-F484F3C1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1F7BC-EA45-4CB9-B11E-9720F6B5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1B374-9BE5-4D38-9A32-D0FA0E30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E3C99-A29F-4654-A3AE-784D7016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32E1F-3188-41B7-839A-5DE474E0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FAFC-3243-499A-85FE-AF7D41F1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81024-250F-48EC-817A-F69F8A6A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5CCB9-D463-46F4-8E23-BEE0661B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65DA1-4079-4A57-89C5-D821E7A6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6D3AA-B253-4C1A-A087-7EB7AE67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CAC2A-0980-4EDE-87AA-5BB39B56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26EB0-2654-435D-A7EE-2D782CD4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62B2B-8935-4823-A224-79D930DA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FA0D-4781-407B-8EB4-9B9F38663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0570-0A5C-49FC-BBB4-E93E3DD16D9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84A73-79BF-4525-A6E9-A67A4E6F8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4312F-2FA2-490E-BB79-70F10A6E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8BA2-0A5E-4555-9C35-3220086D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6A707E0-D910-415B-8544-2900F03FAC0D}"/>
              </a:ext>
            </a:extLst>
          </p:cNvPr>
          <p:cNvGrpSpPr/>
          <p:nvPr/>
        </p:nvGrpSpPr>
        <p:grpSpPr>
          <a:xfrm>
            <a:off x="0" y="4366268"/>
            <a:ext cx="12192000" cy="2259283"/>
            <a:chOff x="0" y="2608447"/>
            <a:chExt cx="12192000" cy="177503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636266E-C690-4D06-9C95-483660A33D72}"/>
                </a:ext>
              </a:extLst>
            </p:cNvPr>
            <p:cNvSpPr/>
            <p:nvPr/>
          </p:nvSpPr>
          <p:spPr>
            <a:xfrm>
              <a:off x="0" y="2914073"/>
              <a:ext cx="12192000" cy="11637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33C3BE-5EA7-448C-BD13-281009E32034}"/>
                </a:ext>
              </a:extLst>
            </p:cNvPr>
            <p:cNvSpPr/>
            <p:nvPr/>
          </p:nvSpPr>
          <p:spPr>
            <a:xfrm>
              <a:off x="0" y="2608447"/>
              <a:ext cx="12192000" cy="305628"/>
            </a:xfrm>
            <a:prstGeom prst="rect">
              <a:avLst/>
            </a:prstGeom>
            <a:gradFill>
              <a:gsLst>
                <a:gs pos="0">
                  <a:srgbClr val="EFEDEE">
                    <a:alpha val="0"/>
                  </a:srgbClr>
                </a:gs>
                <a:gs pos="100000">
                  <a:sysClr val="windowText" lastClr="000000">
                    <a:alpha val="2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5904DA1-C619-4153-9F4D-1A33C724664F}"/>
                </a:ext>
              </a:extLst>
            </p:cNvPr>
            <p:cNvSpPr/>
            <p:nvPr/>
          </p:nvSpPr>
          <p:spPr>
            <a:xfrm rot="10800000">
              <a:off x="0" y="4077855"/>
              <a:ext cx="12192000" cy="305628"/>
            </a:xfrm>
            <a:prstGeom prst="rect">
              <a:avLst/>
            </a:prstGeom>
            <a:gradFill>
              <a:gsLst>
                <a:gs pos="0">
                  <a:srgbClr val="EFEDEE">
                    <a:alpha val="0"/>
                  </a:srgbClr>
                </a:gs>
                <a:gs pos="100000">
                  <a:sysClr val="windowText" lastClr="000000">
                    <a:alpha val="2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1993B2-4B08-4AD8-94EF-0351AF144029}"/>
              </a:ext>
            </a:extLst>
          </p:cNvPr>
          <p:cNvGrpSpPr/>
          <p:nvPr/>
        </p:nvGrpSpPr>
        <p:grpSpPr>
          <a:xfrm>
            <a:off x="0" y="1393180"/>
            <a:ext cx="12192000" cy="2259283"/>
            <a:chOff x="139230" y="2739996"/>
            <a:chExt cx="9621048" cy="153689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A29B78-507E-49CE-B1A5-EB46DDD6DF65}"/>
                </a:ext>
              </a:extLst>
            </p:cNvPr>
            <p:cNvGrpSpPr/>
            <p:nvPr/>
          </p:nvGrpSpPr>
          <p:grpSpPr>
            <a:xfrm>
              <a:off x="139230" y="2739996"/>
              <a:ext cx="9621048" cy="1536894"/>
              <a:chOff x="0" y="2608447"/>
              <a:chExt cx="12192000" cy="177503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30DA520-F698-4B68-8E67-2BE3284713C6}"/>
                  </a:ext>
                </a:extLst>
              </p:cNvPr>
              <p:cNvSpPr/>
              <p:nvPr/>
            </p:nvSpPr>
            <p:spPr>
              <a:xfrm>
                <a:off x="0" y="2914073"/>
                <a:ext cx="12192000" cy="116378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4F72EBB-B71C-4824-BACC-8FCEBB530B7A}"/>
                  </a:ext>
                </a:extLst>
              </p:cNvPr>
              <p:cNvSpPr/>
              <p:nvPr/>
            </p:nvSpPr>
            <p:spPr>
              <a:xfrm>
                <a:off x="0" y="2608447"/>
                <a:ext cx="12192000" cy="305628"/>
              </a:xfrm>
              <a:prstGeom prst="rect">
                <a:avLst/>
              </a:prstGeom>
              <a:gradFill>
                <a:gsLst>
                  <a:gs pos="0">
                    <a:srgbClr val="EFEDEE">
                      <a:alpha val="0"/>
                    </a:srgbClr>
                  </a:gs>
                  <a:gs pos="100000">
                    <a:sysClr val="windowText" lastClr="000000">
                      <a:alpha val="2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D2C066-6A86-48F8-A931-CEBF31DAC4FB}"/>
                  </a:ext>
                </a:extLst>
              </p:cNvPr>
              <p:cNvSpPr/>
              <p:nvPr/>
            </p:nvSpPr>
            <p:spPr>
              <a:xfrm rot="10800000">
                <a:off x="0" y="4077855"/>
                <a:ext cx="12192000" cy="305628"/>
              </a:xfrm>
              <a:prstGeom prst="rect">
                <a:avLst/>
              </a:prstGeom>
              <a:gradFill>
                <a:gsLst>
                  <a:gs pos="0">
                    <a:srgbClr val="EFEDEE">
                      <a:alpha val="0"/>
                    </a:srgbClr>
                  </a:gs>
                  <a:gs pos="100000">
                    <a:sysClr val="windowText" lastClr="000000">
                      <a:alpha val="2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69FA8609-26F0-4944-9911-1F88744953C7}"/>
                </a:ext>
              </a:extLst>
            </p:cNvPr>
            <p:cNvSpPr txBox="1">
              <a:spLocks/>
            </p:cNvSpPr>
            <p:nvPr/>
          </p:nvSpPr>
          <p:spPr>
            <a:xfrm>
              <a:off x="943615" y="3066530"/>
              <a:ext cx="4630328" cy="96033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63" kern="1200" baseline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lvl1pPr>
              <a:lvl2pPr marL="371475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4295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14425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59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57375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0325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71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mn-MN" sz="1800" b="1" dirty="0">
                  <a:solidFill>
                    <a:srgbClr val="2C3187"/>
                  </a:solidFill>
                  <a:latin typeface="Arial "/>
                </a:rPr>
                <a:t>Тус сангаас санхүүжүүлэн хэрэгжүүлэх хөрөнгө оруулалт, хөтөлбөр, төсөл, арга хэмжээний талаар мэдээллийн сан </a:t>
              </a:r>
              <a:r>
                <a:rPr lang="mn-MN" sz="2000" b="1" dirty="0">
                  <a:solidFill>
                    <a:schemeClr val="accent2"/>
                  </a:solidFill>
                  <a:latin typeface="Arial "/>
                </a:rPr>
                <a:t>БҮРДҮҮЛЖ, ХЯНАХ, ТАЙЛАГНАХАД </a:t>
              </a:r>
              <a:r>
                <a:rPr lang="mn-MN" sz="1800" b="1" dirty="0">
                  <a:solidFill>
                    <a:srgbClr val="2C3187"/>
                  </a:solidFill>
                  <a:latin typeface="Arial "/>
                </a:rPr>
                <a:t>Удирдлага Мэдээллийн Системийг ашиглана.</a:t>
              </a:r>
              <a:endParaRPr lang="en-US" sz="1800" b="1" dirty="0">
                <a:solidFill>
                  <a:srgbClr val="2C3187"/>
                </a:solidFill>
                <a:latin typeface="Arial 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C37B6CA-F734-4932-BAD2-E2E3C32D82B4}"/>
              </a:ext>
            </a:extLst>
          </p:cNvPr>
          <p:cNvSpPr txBox="1"/>
          <p:nvPr/>
        </p:nvSpPr>
        <p:spPr>
          <a:xfrm>
            <a:off x="4234087" y="4973965"/>
            <a:ext cx="624341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n-MN" b="1" dirty="0">
                <a:solidFill>
                  <a:srgbClr val="2C3187"/>
                </a:solidFill>
                <a:latin typeface="Arial "/>
              </a:rPr>
              <a:t>Мөн мэдээллийг иргэдэд </a:t>
            </a:r>
            <a:r>
              <a:rPr lang="mn-MN" sz="2000" b="1" dirty="0">
                <a:solidFill>
                  <a:schemeClr val="accent2"/>
                </a:solidFill>
                <a:latin typeface="Arial "/>
                <a:ea typeface="Cambria Math" panose="02040503050406030204" pitchFamily="18" charset="0"/>
              </a:rPr>
              <a:t>ИЛ ТОД, НЭЭЛТТЭЙ, ХҮРТЭЭМЖТЭЙ </a:t>
            </a:r>
            <a:r>
              <a:rPr lang="mn-MN" b="1" dirty="0">
                <a:solidFill>
                  <a:srgbClr val="2C3187"/>
                </a:solidFill>
                <a:latin typeface="Arial "/>
              </a:rPr>
              <a:t>байдлаар хүргэх зорилгоор тус системийн олон нийтэд хандах хэсгийг хөгжүүлсэн.</a:t>
            </a:r>
            <a:endParaRPr lang="en-US" b="1" dirty="0">
              <a:solidFill>
                <a:srgbClr val="2C3187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B5ADD6F0-FD3E-4BA4-A028-5B52FF025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6" y="1984636"/>
            <a:ext cx="774181" cy="84271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C38BE2B-6FC8-4F1E-B839-A9D4CF3507CE}"/>
              </a:ext>
            </a:extLst>
          </p:cNvPr>
          <p:cNvGrpSpPr/>
          <p:nvPr/>
        </p:nvGrpSpPr>
        <p:grpSpPr>
          <a:xfrm>
            <a:off x="-163180" y="3429000"/>
            <a:ext cx="4599334" cy="3378163"/>
            <a:chOff x="-4652964" y="1705270"/>
            <a:chExt cx="4652963" cy="3394042"/>
          </a:xfrm>
        </p:grpSpPr>
        <p:pic>
          <p:nvPicPr>
            <p:cNvPr id="63" name="Picture 6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4F8B657-1022-44B7-8E68-8265612A4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52964" y="1705270"/>
              <a:ext cx="4652963" cy="3394042"/>
            </a:xfrm>
            <a:prstGeom prst="rect">
              <a:avLst/>
            </a:prstGeom>
          </p:spPr>
        </p:pic>
        <p:pic>
          <p:nvPicPr>
            <p:cNvPr id="33" name="Picture 32" descr="Map&#10;&#10;Description automatically generated">
              <a:extLst>
                <a:ext uri="{FF2B5EF4-FFF2-40B4-BE49-F238E27FC236}">
                  <a16:creationId xmlns:a16="http://schemas.microsoft.com/office/drawing/2014/main" id="{11F29BDE-D030-40E3-AAB1-482B469D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35321" y="3113437"/>
              <a:ext cx="1825622" cy="1260939"/>
            </a:xfrm>
            <a:prstGeom prst="rect">
              <a:avLst/>
            </a:prstGeom>
            <a:effectLst/>
          </p:spPr>
        </p:pic>
      </p:grpSp>
      <p:pic>
        <p:nvPicPr>
          <p:cNvPr id="66" name="Picture 65" descr="Logo, icon&#10;&#10;Description automatically generated">
            <a:extLst>
              <a:ext uri="{FF2B5EF4-FFF2-40B4-BE49-F238E27FC236}">
                <a16:creationId xmlns:a16="http://schemas.microsoft.com/office/drawing/2014/main" id="{7508968E-87AF-42CD-AB51-AD8CBE255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76" y="4960486"/>
            <a:ext cx="1065044" cy="1065044"/>
          </a:xfrm>
          <a:prstGeom prst="rect">
            <a:avLst/>
          </a:prstGeom>
        </p:spPr>
      </p:pic>
      <p:pic>
        <p:nvPicPr>
          <p:cNvPr id="68" name="Picture 67" descr="A picture containing logo&#10;&#10;Description automatically generated">
            <a:extLst>
              <a:ext uri="{FF2B5EF4-FFF2-40B4-BE49-F238E27FC236}">
                <a16:creationId xmlns:a16="http://schemas.microsoft.com/office/drawing/2014/main" id="{BB4E7CA0-DC64-448F-8B2A-E01FD028D5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3"/>
          <a:stretch/>
        </p:blipFill>
        <p:spPr>
          <a:xfrm>
            <a:off x="44324" y="140279"/>
            <a:ext cx="1630347" cy="863893"/>
          </a:xfrm>
          <a:prstGeom prst="rect">
            <a:avLst/>
          </a:prstGeom>
        </p:spPr>
      </p:pic>
      <p:sp>
        <p:nvSpPr>
          <p:cNvPr id="70" name="Subtitle 2">
            <a:extLst>
              <a:ext uri="{FF2B5EF4-FFF2-40B4-BE49-F238E27FC236}">
                <a16:creationId xmlns:a16="http://schemas.microsoft.com/office/drawing/2014/main" id="{34A99538-143B-4742-A250-C58C1D1D37C5}"/>
              </a:ext>
            </a:extLst>
          </p:cNvPr>
          <p:cNvSpPr txBox="1">
            <a:spLocks/>
          </p:cNvSpPr>
          <p:nvPr/>
        </p:nvSpPr>
        <p:spPr>
          <a:xfrm>
            <a:off x="1265986" y="230833"/>
            <a:ext cx="6711302" cy="70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63" kern="120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3714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rgbClr val="2C3187"/>
                </a:solidFill>
                <a:latin typeface="Arial "/>
              </a:rPr>
              <a:t>ОРОН НУТГИЙН ХӨГЖЛИЙН САНГИЙН УДИРДЛАГА МЭДЭЭЛЛИЙН СИСТЕМ</a:t>
            </a:r>
            <a:endParaRPr lang="en-US" sz="2400" b="1" dirty="0">
              <a:solidFill>
                <a:srgbClr val="2C3187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6" name="Picture 2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10CA2EA-62AB-46A5-94E3-44ECEB4E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83" y="915124"/>
            <a:ext cx="4332798" cy="27069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BE09DE-DD07-4E5B-BAD1-FC1E93D116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0"/>
          <a:stretch/>
        </p:blipFill>
        <p:spPr>
          <a:xfrm>
            <a:off x="7112604" y="1876544"/>
            <a:ext cx="4612806" cy="24275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81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139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ИРГЭДИЙН ТӨСӨВ</dc:title>
  <dc:creator>Номин Бямбаа</dc:creator>
  <cp:lastModifiedBy>Анхбаяр Түвшинтөр</cp:lastModifiedBy>
  <cp:revision>20</cp:revision>
  <dcterms:created xsi:type="dcterms:W3CDTF">2020-10-23T03:15:19Z</dcterms:created>
  <dcterms:modified xsi:type="dcterms:W3CDTF">2020-12-09T08:35:26Z</dcterms:modified>
</cp:coreProperties>
</file>